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610" r:id="rId3"/>
    <p:sldId id="641" r:id="rId4"/>
    <p:sldId id="688" r:id="rId5"/>
    <p:sldId id="643" r:id="rId6"/>
    <p:sldId id="685" r:id="rId7"/>
    <p:sldId id="645" r:id="rId8"/>
    <p:sldId id="646" r:id="rId9"/>
    <p:sldId id="647" r:id="rId10"/>
    <p:sldId id="702" r:id="rId11"/>
    <p:sldId id="649" r:id="rId12"/>
    <p:sldId id="650" r:id="rId13"/>
    <p:sldId id="651" r:id="rId14"/>
    <p:sldId id="681" r:id="rId15"/>
    <p:sldId id="703" r:id="rId16"/>
    <p:sldId id="477" r:id="rId17"/>
    <p:sldId id="704" r:id="rId18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00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996633"/>
    <a:srgbClr val="0000FF"/>
    <a:srgbClr val="9900FF"/>
    <a:srgbClr val="CC3300"/>
    <a:srgbClr val="FF9933"/>
    <a:srgbClr val="0099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665"/>
  </p:normalViewPr>
  <p:slideViewPr>
    <p:cSldViewPr>
      <p:cViewPr varScale="1">
        <p:scale>
          <a:sx n="153" d="100"/>
          <a:sy n="153" d="100"/>
        </p:scale>
        <p:origin x="184" y="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96"/>
    </p:cViewPr>
  </p:sorterViewPr>
  <p:notesViewPr>
    <p:cSldViewPr>
      <p:cViewPr varScale="1">
        <p:scale>
          <a:sx n="60" d="100"/>
          <a:sy n="60" d="100"/>
        </p:scale>
        <p:origin x="-2268" y="-9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/>
            </a:lvl1pPr>
          </a:lstStyle>
          <a:p>
            <a:pPr>
              <a:defRPr/>
            </a:pPr>
            <a:fld id="{9F8E14BD-0E82-4336-8834-9A7F294D49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2634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/>
            </a:lvl1pPr>
          </a:lstStyle>
          <a:p>
            <a:pPr>
              <a:defRPr/>
            </a:pPr>
            <a:fld id="{295E3436-D6BE-499A-B857-840393549C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7316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宋体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宋体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宋体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宋体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88FC544-E65F-4756-8AE4-96F9D1AB3E5C}" type="slidenum">
              <a:rPr lang="en-US" altLang="zh-CN" sz="1300"/>
              <a:pPr>
                <a:spcBef>
                  <a:spcPct val="0"/>
                </a:spcBef>
              </a:pPr>
              <a:t>1</a:t>
            </a:fld>
            <a:endParaRPr lang="en-US" altLang="zh-CN" sz="13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285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6CC8A9C-39DD-4EED-9243-1FA990A22A2F}" type="slidenum">
              <a:rPr lang="en-US" altLang="zh-CN" sz="1300"/>
              <a:pPr algn="r" eaLnBrk="1" hangingPunct="1">
                <a:spcBef>
                  <a:spcPct val="0"/>
                </a:spcBef>
              </a:pPr>
              <a:t>2</a:t>
            </a:fld>
            <a:endParaRPr lang="en-US" altLang="zh-CN" sz="13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900"/>
          </a:p>
        </p:txBody>
      </p:sp>
    </p:spTree>
    <p:extLst>
      <p:ext uri="{BB962C8B-B14F-4D97-AF65-F5344CB8AC3E}">
        <p14:creationId xmlns:p14="http://schemas.microsoft.com/office/powerpoint/2010/main" val="224096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74x373</a:t>
            </a:r>
            <a:r>
              <a:rPr lang="zh-CN" altLang="en-US"/>
              <a:t>：三态</a:t>
            </a:r>
            <a:r>
              <a:rPr lang="en-US" altLang="zh-CN"/>
              <a:t>8</a:t>
            </a:r>
            <a:r>
              <a:rPr lang="zh-CN" altLang="en-US"/>
              <a:t>位锁存器</a:t>
            </a:r>
          </a:p>
          <a:p>
            <a:pPr eaLnBrk="1" hangingPunct="1"/>
            <a:r>
              <a:rPr lang="en-US" altLang="zh-CN"/>
              <a:t>74x374</a:t>
            </a:r>
            <a:r>
              <a:rPr lang="zh-CN" altLang="en-US"/>
              <a:t>：三态</a:t>
            </a:r>
            <a:r>
              <a:rPr lang="en-US" altLang="zh-CN"/>
              <a:t>8</a:t>
            </a:r>
            <a:r>
              <a:rPr lang="zh-CN" altLang="en-US"/>
              <a:t>位寄存器</a:t>
            </a:r>
          </a:p>
          <a:p>
            <a:pPr eaLnBrk="1" hangingPunct="1"/>
            <a:r>
              <a:rPr lang="en-US" altLang="zh-CN"/>
              <a:t>74x16374</a:t>
            </a:r>
            <a:r>
              <a:rPr lang="zh-CN" altLang="en-US"/>
              <a:t>：三态</a:t>
            </a:r>
            <a:r>
              <a:rPr lang="en-US" altLang="zh-CN"/>
              <a:t>16</a:t>
            </a:r>
            <a:r>
              <a:rPr lang="zh-CN" altLang="en-US"/>
              <a:t>位寄存器</a:t>
            </a:r>
          </a:p>
        </p:txBody>
      </p:sp>
    </p:spTree>
    <p:extLst>
      <p:ext uri="{BB962C8B-B14F-4D97-AF65-F5344CB8AC3E}">
        <p14:creationId xmlns:p14="http://schemas.microsoft.com/office/powerpoint/2010/main" val="2914032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E=0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有效时，开放左半边一路，右半边输出恒为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，所以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D0-&gt;D-&gt;Q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；当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E=1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无效时，开放右半边一路，左半边输出恒为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，所以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Q0-D-&gt;Q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charset="0"/>
              </a:rPr>
              <a:t>，一直保持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5E3436-D6BE-499A-B857-840393549C9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286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236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5E3436-D6BE-499A-B857-840393549C9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0484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为了消除因初始随机状态可能引起的错误，增加复位信号</a:t>
            </a:r>
            <a:r>
              <a:rPr lang="en-US" altLang="zh-CN"/>
              <a:t>Rd‘</a:t>
            </a:r>
            <a:r>
              <a:rPr lang="zh-CN" altLang="en-US"/>
              <a:t>。</a:t>
            </a:r>
            <a:endParaRPr lang="en-US" altLang="zh-CN"/>
          </a:p>
          <a:p>
            <a:pPr eaLnBrk="1" hangingPunct="1"/>
            <a:r>
              <a:rPr lang="en-US" altLang="zh-CN"/>
              <a:t>Moore</a:t>
            </a:r>
            <a:r>
              <a:rPr lang="zh-CN" altLang="en-US"/>
              <a:t>电路：直接使用三个寄存器</a:t>
            </a:r>
            <a:r>
              <a:rPr lang="en-US" altLang="zh-CN"/>
              <a:t>Q0,Q1,Q2</a:t>
            </a:r>
            <a:r>
              <a:rPr lang="zh-CN" altLang="en-US"/>
              <a:t>引出，求与输出。</a:t>
            </a:r>
          </a:p>
        </p:txBody>
      </p:sp>
    </p:spTree>
    <p:extLst>
      <p:ext uri="{BB962C8B-B14F-4D97-AF65-F5344CB8AC3E}">
        <p14:creationId xmlns:p14="http://schemas.microsoft.com/office/powerpoint/2010/main" val="236807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B83871-5A94-40DC-9F2E-23557B3EB38C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A5E86-88A4-4292-8C56-B2E193FE77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527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3B64F-70F0-4FE1-A6A7-0AC37B84D959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C9295-DBA9-48B6-AD06-8A3195AA0F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255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07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07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E0BB6-996D-46D7-A0C1-A60777E8E064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DF5C-D209-402D-BD73-D7EC866F6A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914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78155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BA560-A7CC-46CD-A135-B9BB34564B0C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F949E-11A7-46EB-854C-FC65A378B8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7159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81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81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87003-8506-46A0-93C8-521BD4BB70A8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82943-410A-45CF-9235-D373A47A5A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5201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8155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3C51A-4E01-4A14-9A5B-738B556B7A13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F076F-88DE-4D11-90D7-4D0D086862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727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56212-F475-49AD-820F-424F73995B89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B6DB7-0A35-4B96-8514-E23FD0F5EC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271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EDAE8-54CD-40EE-8BC8-1DC15132B227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2F999-3B97-4346-A227-514D9056CD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238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A67FF-AF3A-4345-9F63-774C92EFA566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D3B1B-BF64-42C1-9F68-3FA4344726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108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E5303-33C8-4610-8DBB-2008B3E0E9CC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E7977-ADCF-4FEF-93C3-AF633E6E8D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2435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A430F-B1B9-4714-B121-993AF3BC6A30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9696B-5A96-46DA-B014-3A60921CDA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857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AC9A0-F160-415A-B409-D51A45EF8CB3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ABBC6-6714-4AF7-B2B3-A6FC3FB3BB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14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C01FC-D3C2-4AD5-9851-DB0CBBAC6498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E5A642-F9AC-411F-9CB8-5149470A03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539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1C1956-D131-4D0D-95D5-81E7AD0552F3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AB1F1-058C-4ED5-B06D-CDE3B4E5F1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383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9388"/>
            <a:ext cx="82296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5288" y="6453188"/>
            <a:ext cx="17208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fld id="{23793A70-8EF1-43BE-BEB0-1AE4C8ADA494}" type="datetime1">
              <a:rPr lang="zh-CN" altLang="en-US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5513" y="6453188"/>
            <a:ext cx="5148262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mtClean="0">
                <a:solidFill>
                  <a:srgbClr val="B2B2B2"/>
                </a:solidFill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2525" y="6453188"/>
            <a:ext cx="121920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mtClean="0"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fld id="{C0EB9E95-659E-4C4D-8CC8-C96ABDBFE6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95288" y="6453188"/>
            <a:ext cx="835342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20000"/>
        </a:spcAft>
        <a:buChar char="•"/>
        <a:defRPr sz="2800" b="1">
          <a:solidFill>
            <a:schemeClr val="tx1"/>
          </a:solidFill>
          <a:latin typeface="Times New Roman" pitchFamily="18" charset="0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0"/>
        </a:spcBef>
        <a:spcAft>
          <a:spcPct val="20000"/>
        </a:spcAft>
        <a:buChar char="–"/>
        <a:defRPr sz="2400">
          <a:solidFill>
            <a:schemeClr val="tx1"/>
          </a:solidFill>
          <a:latin typeface="Times New Roman" pitchFamily="18" charset="0"/>
          <a:ea typeface="+mn-ea"/>
          <a:cs typeface="宋体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20000"/>
        </a:spcAft>
        <a:buChar char="•"/>
        <a:defRPr sz="2000">
          <a:solidFill>
            <a:schemeClr val="tx1"/>
          </a:solidFill>
          <a:latin typeface="Times New Roman" pitchFamily="18" charset="0"/>
          <a:ea typeface="+mn-ea"/>
          <a:cs typeface="宋体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20000"/>
        </a:spcAft>
        <a:buChar char="–"/>
        <a:defRPr sz="2000">
          <a:solidFill>
            <a:schemeClr val="tx1"/>
          </a:solidFill>
          <a:latin typeface="Times New Roman" pitchFamily="18" charset="0"/>
          <a:ea typeface="+mn-ea"/>
          <a:cs typeface="宋体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2000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  <a:cs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628775"/>
            <a:ext cx="7335837" cy="172878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/>
              <a:t>模拟与数字电路</a:t>
            </a:r>
            <a:br>
              <a:rPr lang="zh-CN" altLang="en-US"/>
            </a:br>
            <a:r>
              <a:rPr lang="en-US" altLang="zh-CN" sz="2400" b="0"/>
              <a:t>Analog and Digital Circuits</a:t>
            </a:r>
            <a:endParaRPr lang="zh-CN" altLang="en-US" sz="2400" b="0"/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863600" y="3933825"/>
            <a:ext cx="7416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3200" dirty="0"/>
              <a:t>16_</a:t>
            </a:r>
            <a:r>
              <a:rPr kumimoji="1" lang="zh-CN" altLang="en-US" sz="3200" dirty="0"/>
              <a:t>时序逻辑电路(</a:t>
            </a:r>
            <a:r>
              <a:rPr kumimoji="1" lang="en-US" altLang="zh-CN" sz="3200" dirty="0"/>
              <a:t>3)</a:t>
            </a:r>
          </a:p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1" lang="zh-CN" altLang="en-US" sz="2000" dirty="0"/>
              <a:t>（数电</a:t>
            </a:r>
            <a:r>
              <a:rPr kumimoji="1" lang="en-US" altLang="zh-CN" sz="2000" dirty="0"/>
              <a:t>P310-316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641350" y="1479550"/>
          <a:ext cx="8020050" cy="496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Picture" r:id="rId4" imgW="5130800" imgH="3175000" progId="Word.Picture.8">
                  <p:embed/>
                </p:oleObj>
              </mc:Choice>
              <mc:Fallback>
                <p:oleObj name="Picture" r:id="rId4" imgW="5130800" imgH="31750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1479550"/>
                        <a:ext cx="8020050" cy="496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C993737-999F-433F-BF15-7E335458B1B8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17413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2D47E2A-2843-4F2E-BDD7-E14FF32BCD6B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863600"/>
          </a:xfrm>
        </p:spPr>
        <p:txBody>
          <a:bodyPr/>
          <a:lstStyle/>
          <a:p>
            <a:r>
              <a:rPr lang="en-US" altLang="zh-CN"/>
              <a:t>74x194</a:t>
            </a:r>
            <a:endParaRPr lang="zh-CN" altLang="en-US"/>
          </a:p>
        </p:txBody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229600" cy="755650"/>
          </a:xfrm>
        </p:spPr>
        <p:txBody>
          <a:bodyPr/>
          <a:lstStyle/>
          <a:p>
            <a:r>
              <a:rPr lang="zh-CN" altLang="en-US"/>
              <a:t>四位双向通用移位寄存器</a:t>
            </a:r>
          </a:p>
        </p:txBody>
      </p:sp>
      <p:sp>
        <p:nvSpPr>
          <p:cNvPr id="1742853" name="Oval 5"/>
          <p:cNvSpPr>
            <a:spLocks noChangeArrowheads="1"/>
          </p:cNvSpPr>
          <p:nvPr/>
        </p:nvSpPr>
        <p:spPr bwMode="auto">
          <a:xfrm>
            <a:off x="3440113" y="1749425"/>
            <a:ext cx="1606550" cy="2482850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8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C826698C-1F99-400F-9F61-3D5D98C75104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93F9FF96-D332-4987-9D0F-9C551FEEB56C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触发器输入逻辑电路</a:t>
            </a:r>
          </a:p>
        </p:txBody>
      </p:sp>
      <p:pic>
        <p:nvPicPr>
          <p:cNvPr id="1843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5"/>
          <a:stretch/>
        </p:blipFill>
        <p:spPr bwMode="auto">
          <a:xfrm>
            <a:off x="933450" y="1376772"/>
            <a:ext cx="3870325" cy="431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 Box 4"/>
          <p:cNvSpPr txBox="1">
            <a:spLocks noChangeArrowheads="1"/>
          </p:cNvSpPr>
          <p:nvPr/>
        </p:nvSpPr>
        <p:spPr bwMode="auto">
          <a:xfrm>
            <a:off x="573088" y="1448979"/>
            <a:ext cx="2682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S</a:t>
            </a:r>
            <a:r>
              <a:rPr lang="en-US" altLang="zh-CN" sz="14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8440" name="Text Box 5"/>
          <p:cNvSpPr txBox="1">
            <a:spLocks noChangeArrowheads="1"/>
          </p:cNvSpPr>
          <p:nvPr/>
        </p:nvSpPr>
        <p:spPr bwMode="auto">
          <a:xfrm>
            <a:off x="573088" y="1768066"/>
            <a:ext cx="2682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S</a:t>
            </a:r>
            <a:r>
              <a:rPr lang="en-US" altLang="zh-CN" sz="14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8441" name="Line 6"/>
          <p:cNvSpPr>
            <a:spLocks noChangeShapeType="1"/>
          </p:cNvSpPr>
          <p:nvPr/>
        </p:nvSpPr>
        <p:spPr bwMode="auto">
          <a:xfrm>
            <a:off x="573088" y="1479141"/>
            <a:ext cx="180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2" name="Text Box 7"/>
          <p:cNvSpPr txBox="1">
            <a:spLocks noChangeArrowheads="1"/>
          </p:cNvSpPr>
          <p:nvPr/>
        </p:nvSpPr>
        <p:spPr bwMode="auto">
          <a:xfrm>
            <a:off x="573088" y="2128429"/>
            <a:ext cx="2682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S</a:t>
            </a:r>
            <a:r>
              <a:rPr lang="en-US" altLang="zh-CN" sz="14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8443" name="Text Box 8"/>
          <p:cNvSpPr txBox="1">
            <a:spLocks noChangeArrowheads="1"/>
          </p:cNvSpPr>
          <p:nvPr/>
        </p:nvSpPr>
        <p:spPr bwMode="auto">
          <a:xfrm>
            <a:off x="573088" y="2415766"/>
            <a:ext cx="2682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S</a:t>
            </a:r>
            <a:r>
              <a:rPr lang="en-US" altLang="zh-CN" sz="14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8444" name="Line 9"/>
          <p:cNvSpPr>
            <a:spLocks noChangeShapeType="1"/>
          </p:cNvSpPr>
          <p:nvPr/>
        </p:nvSpPr>
        <p:spPr bwMode="auto">
          <a:xfrm>
            <a:off x="573088" y="2158591"/>
            <a:ext cx="180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5" name="Text Box 10"/>
          <p:cNvSpPr txBox="1">
            <a:spLocks noChangeArrowheads="1"/>
          </p:cNvSpPr>
          <p:nvPr/>
        </p:nvSpPr>
        <p:spPr bwMode="auto">
          <a:xfrm>
            <a:off x="4656138" y="554790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14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8446" name="Text Box 11"/>
          <p:cNvSpPr txBox="1">
            <a:spLocks noChangeArrowheads="1"/>
          </p:cNvSpPr>
          <p:nvPr/>
        </p:nvSpPr>
        <p:spPr bwMode="auto">
          <a:xfrm>
            <a:off x="4908550" y="353695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14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8447" name="Text Box 12"/>
          <p:cNvSpPr txBox="1">
            <a:spLocks noChangeArrowheads="1"/>
          </p:cNvSpPr>
          <p:nvPr/>
        </p:nvSpPr>
        <p:spPr bwMode="auto">
          <a:xfrm>
            <a:off x="804863" y="554790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14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8448" name="Text Box 13"/>
          <p:cNvSpPr txBox="1">
            <a:spLocks noChangeArrowheads="1"/>
          </p:cNvSpPr>
          <p:nvPr/>
        </p:nvSpPr>
        <p:spPr bwMode="auto">
          <a:xfrm>
            <a:off x="2876550" y="5571716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2" name="Group 97"/>
          <p:cNvGrpSpPr>
            <a:grpSpLocks/>
          </p:cNvGrpSpPr>
          <p:nvPr/>
        </p:nvGrpSpPr>
        <p:grpSpPr bwMode="auto">
          <a:xfrm>
            <a:off x="5580063" y="1773238"/>
            <a:ext cx="2879725" cy="3949700"/>
            <a:chOff x="3515" y="1117"/>
            <a:chExt cx="1814" cy="2488"/>
          </a:xfrm>
        </p:grpSpPr>
        <p:sp>
          <p:nvSpPr>
            <p:cNvPr id="18471" name="AutoShape 15"/>
            <p:cNvSpPr>
              <a:spLocks noChangeArrowheads="1"/>
            </p:cNvSpPr>
            <p:nvPr/>
          </p:nvSpPr>
          <p:spPr bwMode="auto">
            <a:xfrm>
              <a:off x="4082" y="1616"/>
              <a:ext cx="1247" cy="56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01 w 21600"/>
                <a:gd name="T13" fmla="*/ 1790 h 21600"/>
                <a:gd name="T14" fmla="*/ 19799 w 21600"/>
                <a:gd name="T15" fmla="*/ 1981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2" name="Text Box 16"/>
            <p:cNvSpPr txBox="1">
              <a:spLocks noChangeArrowheads="1"/>
            </p:cNvSpPr>
            <p:nvPr/>
          </p:nvSpPr>
          <p:spPr bwMode="auto">
            <a:xfrm>
              <a:off x="4342" y="1911"/>
              <a:ext cx="7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</a:rPr>
                <a:t>4-1 MUX</a:t>
              </a:r>
            </a:p>
          </p:txBody>
        </p:sp>
        <p:sp>
          <p:nvSpPr>
            <p:cNvPr id="18473" name="Line 17"/>
            <p:cNvSpPr>
              <a:spLocks noChangeShapeType="1"/>
            </p:cNvSpPr>
            <p:nvPr/>
          </p:nvSpPr>
          <p:spPr bwMode="auto">
            <a:xfrm>
              <a:off x="3742" y="1820"/>
              <a:ext cx="3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4" name="Line 18"/>
            <p:cNvSpPr>
              <a:spLocks noChangeShapeType="1"/>
            </p:cNvSpPr>
            <p:nvPr/>
          </p:nvSpPr>
          <p:spPr bwMode="auto">
            <a:xfrm>
              <a:off x="3742" y="2024"/>
              <a:ext cx="3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5" name="Text Box 19"/>
            <p:cNvSpPr txBox="1">
              <a:spLocks noChangeArrowheads="1"/>
            </p:cNvSpPr>
            <p:nvPr/>
          </p:nvSpPr>
          <p:spPr bwMode="auto">
            <a:xfrm>
              <a:off x="3515" y="1707"/>
              <a:ext cx="16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</a:rPr>
                <a:t>S</a:t>
              </a:r>
              <a:r>
                <a:rPr lang="en-US" altLang="zh-CN" sz="14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8476" name="Text Box 20"/>
            <p:cNvSpPr txBox="1">
              <a:spLocks noChangeArrowheads="1"/>
            </p:cNvSpPr>
            <p:nvPr/>
          </p:nvSpPr>
          <p:spPr bwMode="auto">
            <a:xfrm>
              <a:off x="3515" y="1911"/>
              <a:ext cx="16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</a:rPr>
                <a:t>S</a:t>
              </a:r>
              <a:r>
                <a:rPr lang="en-US" altLang="zh-CN" sz="140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8477" name="Text Box 21"/>
            <p:cNvSpPr txBox="1">
              <a:spLocks noChangeArrowheads="1"/>
            </p:cNvSpPr>
            <p:nvPr/>
          </p:nvSpPr>
          <p:spPr bwMode="auto">
            <a:xfrm>
              <a:off x="4106" y="161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 b="0">
                  <a:latin typeface="Arial" panose="020B0604020202020204" pitchFamily="34" charset="0"/>
                </a:rPr>
                <a:t>00</a:t>
              </a:r>
            </a:p>
          </p:txBody>
        </p:sp>
        <p:sp>
          <p:nvSpPr>
            <p:cNvPr id="18478" name="Text Box 22"/>
            <p:cNvSpPr txBox="1">
              <a:spLocks noChangeArrowheads="1"/>
            </p:cNvSpPr>
            <p:nvPr/>
          </p:nvSpPr>
          <p:spPr bwMode="auto">
            <a:xfrm>
              <a:off x="4423" y="161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 b="0">
                  <a:latin typeface="Arial" panose="020B0604020202020204" pitchFamily="34" charset="0"/>
                </a:rPr>
                <a:t>01</a:t>
              </a:r>
            </a:p>
          </p:txBody>
        </p:sp>
        <p:sp>
          <p:nvSpPr>
            <p:cNvPr id="18479" name="Text Box 23"/>
            <p:cNvSpPr txBox="1">
              <a:spLocks noChangeArrowheads="1"/>
            </p:cNvSpPr>
            <p:nvPr/>
          </p:nvSpPr>
          <p:spPr bwMode="auto">
            <a:xfrm>
              <a:off x="4695" y="161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 b="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8480" name="Text Box 24"/>
            <p:cNvSpPr txBox="1">
              <a:spLocks noChangeArrowheads="1"/>
            </p:cNvSpPr>
            <p:nvPr/>
          </p:nvSpPr>
          <p:spPr bwMode="auto">
            <a:xfrm>
              <a:off x="4990" y="161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 b="0"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18481" name="Line 25"/>
            <p:cNvSpPr>
              <a:spLocks noChangeShapeType="1"/>
            </p:cNvSpPr>
            <p:nvPr/>
          </p:nvSpPr>
          <p:spPr bwMode="auto">
            <a:xfrm flipV="1">
              <a:off x="5148" y="1344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82" name="Line 26"/>
            <p:cNvSpPr>
              <a:spLocks noChangeShapeType="1"/>
            </p:cNvSpPr>
            <p:nvPr/>
          </p:nvSpPr>
          <p:spPr bwMode="auto">
            <a:xfrm flipV="1">
              <a:off x="4853" y="1344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83" name="Line 27"/>
            <p:cNvSpPr>
              <a:spLocks noChangeShapeType="1"/>
            </p:cNvSpPr>
            <p:nvPr/>
          </p:nvSpPr>
          <p:spPr bwMode="auto">
            <a:xfrm flipV="1">
              <a:off x="4559" y="1344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84" name="Line 28"/>
            <p:cNvSpPr>
              <a:spLocks noChangeShapeType="1"/>
            </p:cNvSpPr>
            <p:nvPr/>
          </p:nvSpPr>
          <p:spPr bwMode="auto">
            <a:xfrm flipV="1">
              <a:off x="4264" y="1344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85" name="Text Box 29"/>
            <p:cNvSpPr txBox="1">
              <a:spLocks noChangeArrowheads="1"/>
            </p:cNvSpPr>
            <p:nvPr/>
          </p:nvSpPr>
          <p:spPr bwMode="auto">
            <a:xfrm>
              <a:off x="4158" y="1117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</a:rPr>
                <a:t>Q</a:t>
              </a:r>
              <a:r>
                <a:rPr lang="en-US" altLang="zh-CN" sz="14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8486" name="Text Box 30"/>
            <p:cNvSpPr txBox="1">
              <a:spLocks noChangeArrowheads="1"/>
            </p:cNvSpPr>
            <p:nvPr/>
          </p:nvSpPr>
          <p:spPr bwMode="auto">
            <a:xfrm>
              <a:off x="4477" y="1117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</a:rPr>
                <a:t>Q</a:t>
              </a:r>
              <a:r>
                <a:rPr lang="en-US" altLang="zh-CN" sz="140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8487" name="Text Box 31"/>
            <p:cNvSpPr txBox="1">
              <a:spLocks noChangeArrowheads="1"/>
            </p:cNvSpPr>
            <p:nvPr/>
          </p:nvSpPr>
          <p:spPr bwMode="auto">
            <a:xfrm>
              <a:off x="4772" y="1117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</a:rPr>
                <a:t>Q</a:t>
              </a:r>
              <a:r>
                <a:rPr lang="en-US" altLang="zh-CN" sz="14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8488" name="Text Box 32"/>
            <p:cNvSpPr txBox="1">
              <a:spLocks noChangeArrowheads="1"/>
            </p:cNvSpPr>
            <p:nvPr/>
          </p:nvSpPr>
          <p:spPr bwMode="auto">
            <a:xfrm>
              <a:off x="5047" y="1117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</a:rPr>
                <a:t>D</a:t>
              </a:r>
              <a:r>
                <a:rPr lang="en-US" altLang="zh-CN" sz="14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8489" name="Text Box 33"/>
            <p:cNvSpPr txBox="1">
              <a:spLocks noChangeArrowheads="1"/>
            </p:cNvSpPr>
            <p:nvPr/>
          </p:nvSpPr>
          <p:spPr bwMode="auto">
            <a:xfrm>
              <a:off x="4667" y="3049"/>
              <a:ext cx="1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</a:rPr>
                <a:t>D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18490" name="Line 34"/>
            <p:cNvSpPr>
              <a:spLocks noChangeShapeType="1"/>
            </p:cNvSpPr>
            <p:nvPr/>
          </p:nvSpPr>
          <p:spPr bwMode="auto">
            <a:xfrm flipV="1">
              <a:off x="4718" y="2183"/>
              <a:ext cx="0" cy="7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491" name="Group 35"/>
            <p:cNvGrpSpPr>
              <a:grpSpLocks/>
            </p:cNvGrpSpPr>
            <p:nvPr/>
          </p:nvGrpSpPr>
          <p:grpSpPr bwMode="auto">
            <a:xfrm>
              <a:off x="4559" y="2410"/>
              <a:ext cx="317" cy="340"/>
              <a:chOff x="4286" y="2614"/>
              <a:chExt cx="317" cy="340"/>
            </a:xfrm>
          </p:grpSpPr>
          <p:sp>
            <p:nvSpPr>
              <p:cNvPr id="18493" name="AutoShape 36"/>
              <p:cNvSpPr>
                <a:spLocks noChangeArrowheads="1"/>
              </p:cNvSpPr>
              <p:nvPr/>
            </p:nvSpPr>
            <p:spPr bwMode="auto">
              <a:xfrm>
                <a:off x="4286" y="2614"/>
                <a:ext cx="317" cy="285"/>
              </a:xfrm>
              <a:prstGeom prst="flowChartMerg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Aft>
                    <a:spcPct val="20000"/>
                  </a:spcAft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ct val="0"/>
                  </a:spcAft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8494" name="Oval 37"/>
              <p:cNvSpPr>
                <a:spLocks noChangeArrowheads="1"/>
              </p:cNvSpPr>
              <p:nvPr/>
            </p:nvSpPr>
            <p:spPr bwMode="auto">
              <a:xfrm>
                <a:off x="4400" y="2863"/>
                <a:ext cx="91" cy="9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Aft>
                    <a:spcPct val="20000"/>
                  </a:spcAft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ct val="0"/>
                  </a:spcAft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492" name="Rectangle 38"/>
            <p:cNvSpPr>
              <a:spLocks noChangeArrowheads="1"/>
            </p:cNvSpPr>
            <p:nvPr/>
          </p:nvSpPr>
          <p:spPr bwMode="auto">
            <a:xfrm>
              <a:off x="4283" y="3317"/>
              <a:ext cx="8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lang="zh-CN" altLang="en-US" sz="2400">
                  <a:solidFill>
                    <a:schemeClr val="tx2"/>
                  </a:solidFill>
                  <a:latin typeface="Arial" panose="020B0604020202020204" pitchFamily="34" charset="0"/>
                </a:rPr>
                <a:t>等效电路</a:t>
              </a:r>
            </a:p>
          </p:txBody>
        </p:sp>
      </p:grpSp>
      <p:graphicFrame>
        <p:nvGraphicFramePr>
          <p:cNvPr id="1673312" name="Group 96"/>
          <p:cNvGraphicFramePr>
            <a:graphicFrameLocks noGrp="1"/>
          </p:cNvGraphicFramePr>
          <p:nvPr/>
        </p:nvGraphicFramePr>
        <p:xfrm>
          <a:off x="5111750" y="4041775"/>
          <a:ext cx="1584325" cy="19939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25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588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0  0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保持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0  1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右移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588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1  0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左移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1  1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并入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468" name="Text Box 98"/>
          <p:cNvSpPr txBox="1">
            <a:spLocks noChangeArrowheads="1"/>
          </p:cNvSpPr>
          <p:nvPr/>
        </p:nvSpPr>
        <p:spPr bwMode="auto">
          <a:xfrm>
            <a:off x="2180437" y="1017380"/>
            <a:ext cx="574675" cy="468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D</a:t>
            </a:r>
            <a:r>
              <a:rPr lang="en-US" altLang="zh-CN" sz="1400" dirty="0">
                <a:latin typeface="Arial" panose="020B0604020202020204" pitchFamily="34" charset="0"/>
              </a:rPr>
              <a:t>1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2855913" y="5547904"/>
            <a:ext cx="182562" cy="1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383463" y="4816475"/>
            <a:ext cx="182562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7544" y="5995601"/>
                <a:ext cx="4100674" cy="314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995601"/>
                <a:ext cx="4100674" cy="314381"/>
              </a:xfrm>
              <a:prstGeom prst="rect">
                <a:avLst/>
              </a:prstGeom>
              <a:blipFill rotWithShape="0">
                <a:blip r:embed="rId3"/>
                <a:stretch>
                  <a:fillRect l="-893" r="-149" b="-31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44EEDC7D-433D-4AF1-A145-4E51F6968B07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3702BA0F-32EE-4EE5-B0A9-EA10D3820260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12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 altLang="zh-CN"/>
              <a:t>74x194 </a:t>
            </a:r>
            <a:r>
              <a:rPr lang="zh-CN" altLang="en-US"/>
              <a:t>功能表 </a:t>
            </a:r>
          </a:p>
        </p:txBody>
      </p:sp>
      <p:sp>
        <p:nvSpPr>
          <p:cNvPr id="19462" name="Rectangle 11"/>
          <p:cNvSpPr>
            <a:spLocks noChangeArrowheads="1"/>
          </p:cNvSpPr>
          <p:nvPr/>
        </p:nvSpPr>
        <p:spPr bwMode="auto">
          <a:xfrm>
            <a:off x="3143250" y="5632450"/>
            <a:ext cx="69056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ea typeface="楷体_GB2312" pitchFamily="49" charset="-122"/>
              </a:rPr>
              <a:t>↑</a:t>
            </a:r>
          </a:p>
        </p:txBody>
      </p:sp>
      <p:sp>
        <p:nvSpPr>
          <p:cNvPr id="19463" name="Rectangle 12"/>
          <p:cNvSpPr>
            <a:spLocks noChangeArrowheads="1"/>
          </p:cNvSpPr>
          <p:nvPr/>
        </p:nvSpPr>
        <p:spPr bwMode="auto">
          <a:xfrm>
            <a:off x="2554288" y="5632450"/>
            <a:ext cx="58896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64" name="Rectangle 13"/>
          <p:cNvSpPr>
            <a:spLocks noChangeArrowheads="1"/>
          </p:cNvSpPr>
          <p:nvPr/>
        </p:nvSpPr>
        <p:spPr bwMode="auto">
          <a:xfrm>
            <a:off x="1965325" y="5632450"/>
            <a:ext cx="58896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65" name="Rectangle 14"/>
          <p:cNvSpPr>
            <a:spLocks noChangeArrowheads="1"/>
          </p:cNvSpPr>
          <p:nvPr/>
        </p:nvSpPr>
        <p:spPr bwMode="auto">
          <a:xfrm>
            <a:off x="1408113" y="5632450"/>
            <a:ext cx="5572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466" name="Rectangle 15"/>
          <p:cNvSpPr>
            <a:spLocks noChangeArrowheads="1"/>
          </p:cNvSpPr>
          <p:nvPr/>
        </p:nvSpPr>
        <p:spPr bwMode="auto">
          <a:xfrm>
            <a:off x="846138" y="5632450"/>
            <a:ext cx="5619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467" name="Rectangle 16"/>
          <p:cNvSpPr>
            <a:spLocks noChangeArrowheads="1"/>
          </p:cNvSpPr>
          <p:nvPr/>
        </p:nvSpPr>
        <p:spPr bwMode="auto">
          <a:xfrm>
            <a:off x="217488" y="5632450"/>
            <a:ext cx="62865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468" name="Rectangle 17"/>
          <p:cNvSpPr>
            <a:spLocks noChangeArrowheads="1"/>
          </p:cNvSpPr>
          <p:nvPr/>
        </p:nvSpPr>
        <p:spPr bwMode="auto">
          <a:xfrm>
            <a:off x="8201025" y="5237163"/>
            <a:ext cx="6731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 </a:t>
            </a:r>
          </a:p>
        </p:txBody>
      </p:sp>
      <p:sp>
        <p:nvSpPr>
          <p:cNvPr id="19469" name="Rectangle 18"/>
          <p:cNvSpPr>
            <a:spLocks noChangeArrowheads="1"/>
          </p:cNvSpPr>
          <p:nvPr/>
        </p:nvSpPr>
        <p:spPr bwMode="auto">
          <a:xfrm>
            <a:off x="5595938" y="5237163"/>
            <a:ext cx="5873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70" name="Rectangle 19"/>
          <p:cNvSpPr>
            <a:spLocks noChangeArrowheads="1"/>
          </p:cNvSpPr>
          <p:nvPr/>
        </p:nvSpPr>
        <p:spPr bwMode="auto">
          <a:xfrm>
            <a:off x="5010150" y="5237163"/>
            <a:ext cx="5857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71" name="Rectangle 20"/>
          <p:cNvSpPr>
            <a:spLocks noChangeArrowheads="1"/>
          </p:cNvSpPr>
          <p:nvPr/>
        </p:nvSpPr>
        <p:spPr bwMode="auto">
          <a:xfrm>
            <a:off x="4421188" y="5237163"/>
            <a:ext cx="588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72" name="Rectangle 21"/>
          <p:cNvSpPr>
            <a:spLocks noChangeArrowheads="1"/>
          </p:cNvSpPr>
          <p:nvPr/>
        </p:nvSpPr>
        <p:spPr bwMode="auto">
          <a:xfrm>
            <a:off x="3833813" y="5237163"/>
            <a:ext cx="5873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73" name="Rectangle 22"/>
          <p:cNvSpPr>
            <a:spLocks noChangeArrowheads="1"/>
          </p:cNvSpPr>
          <p:nvPr/>
        </p:nvSpPr>
        <p:spPr bwMode="auto">
          <a:xfrm>
            <a:off x="3143250" y="5237163"/>
            <a:ext cx="6905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ea typeface="楷体_GB2312" pitchFamily="49" charset="-122"/>
              </a:rPr>
              <a:t>↑</a:t>
            </a:r>
          </a:p>
        </p:txBody>
      </p:sp>
      <p:sp>
        <p:nvSpPr>
          <p:cNvPr id="19474" name="Rectangle 23"/>
          <p:cNvSpPr>
            <a:spLocks noChangeArrowheads="1"/>
          </p:cNvSpPr>
          <p:nvPr/>
        </p:nvSpPr>
        <p:spPr bwMode="auto">
          <a:xfrm>
            <a:off x="2554288" y="5237163"/>
            <a:ext cx="588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475" name="Rectangle 24"/>
          <p:cNvSpPr>
            <a:spLocks noChangeArrowheads="1"/>
          </p:cNvSpPr>
          <p:nvPr/>
        </p:nvSpPr>
        <p:spPr bwMode="auto">
          <a:xfrm>
            <a:off x="1965325" y="5237163"/>
            <a:ext cx="5889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76" name="Rectangle 25"/>
          <p:cNvSpPr>
            <a:spLocks noChangeArrowheads="1"/>
          </p:cNvSpPr>
          <p:nvPr/>
        </p:nvSpPr>
        <p:spPr bwMode="auto">
          <a:xfrm>
            <a:off x="1408113" y="5237163"/>
            <a:ext cx="55721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477" name="Rectangle 26"/>
          <p:cNvSpPr>
            <a:spLocks noChangeArrowheads="1"/>
          </p:cNvSpPr>
          <p:nvPr/>
        </p:nvSpPr>
        <p:spPr bwMode="auto">
          <a:xfrm>
            <a:off x="846138" y="5237163"/>
            <a:ext cx="5619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478" name="Rectangle 27"/>
          <p:cNvSpPr>
            <a:spLocks noChangeArrowheads="1"/>
          </p:cNvSpPr>
          <p:nvPr/>
        </p:nvSpPr>
        <p:spPr bwMode="auto">
          <a:xfrm>
            <a:off x="217488" y="5237163"/>
            <a:ext cx="6286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479" name="Rectangle 28"/>
          <p:cNvSpPr>
            <a:spLocks noChangeArrowheads="1"/>
          </p:cNvSpPr>
          <p:nvPr/>
        </p:nvSpPr>
        <p:spPr bwMode="auto">
          <a:xfrm>
            <a:off x="8201025" y="4841875"/>
            <a:ext cx="6731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480" name="Rectangle 29"/>
          <p:cNvSpPr>
            <a:spLocks noChangeArrowheads="1"/>
          </p:cNvSpPr>
          <p:nvPr/>
        </p:nvSpPr>
        <p:spPr bwMode="auto">
          <a:xfrm>
            <a:off x="5595938" y="4841875"/>
            <a:ext cx="5873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81" name="Rectangle 30"/>
          <p:cNvSpPr>
            <a:spLocks noChangeArrowheads="1"/>
          </p:cNvSpPr>
          <p:nvPr/>
        </p:nvSpPr>
        <p:spPr bwMode="auto">
          <a:xfrm>
            <a:off x="5010150" y="4841875"/>
            <a:ext cx="585788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82" name="Rectangle 31"/>
          <p:cNvSpPr>
            <a:spLocks noChangeArrowheads="1"/>
          </p:cNvSpPr>
          <p:nvPr/>
        </p:nvSpPr>
        <p:spPr bwMode="auto">
          <a:xfrm>
            <a:off x="4421188" y="4841875"/>
            <a:ext cx="58896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83" name="Rectangle 32"/>
          <p:cNvSpPr>
            <a:spLocks noChangeArrowheads="1"/>
          </p:cNvSpPr>
          <p:nvPr/>
        </p:nvSpPr>
        <p:spPr bwMode="auto">
          <a:xfrm>
            <a:off x="3833813" y="4841875"/>
            <a:ext cx="5873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84" name="Rectangle 33"/>
          <p:cNvSpPr>
            <a:spLocks noChangeArrowheads="1"/>
          </p:cNvSpPr>
          <p:nvPr/>
        </p:nvSpPr>
        <p:spPr bwMode="auto">
          <a:xfrm>
            <a:off x="3143250" y="4841875"/>
            <a:ext cx="69056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ea typeface="楷体_GB2312" pitchFamily="49" charset="-122"/>
              </a:rPr>
              <a:t>↑</a:t>
            </a:r>
          </a:p>
        </p:txBody>
      </p:sp>
      <p:sp>
        <p:nvSpPr>
          <p:cNvPr id="19485" name="Rectangle 34"/>
          <p:cNvSpPr>
            <a:spLocks noChangeArrowheads="1"/>
          </p:cNvSpPr>
          <p:nvPr/>
        </p:nvSpPr>
        <p:spPr bwMode="auto">
          <a:xfrm>
            <a:off x="2554288" y="4841875"/>
            <a:ext cx="58896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486" name="Rectangle 35"/>
          <p:cNvSpPr>
            <a:spLocks noChangeArrowheads="1"/>
          </p:cNvSpPr>
          <p:nvPr/>
        </p:nvSpPr>
        <p:spPr bwMode="auto">
          <a:xfrm>
            <a:off x="1965325" y="4841875"/>
            <a:ext cx="58896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87" name="Rectangle 36"/>
          <p:cNvSpPr>
            <a:spLocks noChangeArrowheads="1"/>
          </p:cNvSpPr>
          <p:nvPr/>
        </p:nvSpPr>
        <p:spPr bwMode="auto">
          <a:xfrm>
            <a:off x="1408113" y="4841875"/>
            <a:ext cx="5572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488" name="Rectangle 37"/>
          <p:cNvSpPr>
            <a:spLocks noChangeArrowheads="1"/>
          </p:cNvSpPr>
          <p:nvPr/>
        </p:nvSpPr>
        <p:spPr bwMode="auto">
          <a:xfrm>
            <a:off x="846138" y="4841875"/>
            <a:ext cx="5619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489" name="Rectangle 38"/>
          <p:cNvSpPr>
            <a:spLocks noChangeArrowheads="1"/>
          </p:cNvSpPr>
          <p:nvPr/>
        </p:nvSpPr>
        <p:spPr bwMode="auto">
          <a:xfrm>
            <a:off x="217488" y="4841875"/>
            <a:ext cx="62865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490" name="Rectangle 39"/>
          <p:cNvSpPr>
            <a:spLocks noChangeArrowheads="1"/>
          </p:cNvSpPr>
          <p:nvPr/>
        </p:nvSpPr>
        <p:spPr bwMode="auto">
          <a:xfrm>
            <a:off x="6183313" y="4446588"/>
            <a:ext cx="65881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491" name="Rectangle 40"/>
          <p:cNvSpPr>
            <a:spLocks noChangeArrowheads="1"/>
          </p:cNvSpPr>
          <p:nvPr/>
        </p:nvSpPr>
        <p:spPr bwMode="auto">
          <a:xfrm>
            <a:off x="5595938" y="4446588"/>
            <a:ext cx="5873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92" name="Rectangle 41"/>
          <p:cNvSpPr>
            <a:spLocks noChangeArrowheads="1"/>
          </p:cNvSpPr>
          <p:nvPr/>
        </p:nvSpPr>
        <p:spPr bwMode="auto">
          <a:xfrm>
            <a:off x="5010150" y="4446588"/>
            <a:ext cx="5857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93" name="Rectangle 42"/>
          <p:cNvSpPr>
            <a:spLocks noChangeArrowheads="1"/>
          </p:cNvSpPr>
          <p:nvPr/>
        </p:nvSpPr>
        <p:spPr bwMode="auto">
          <a:xfrm>
            <a:off x="4421188" y="4446588"/>
            <a:ext cx="588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94" name="Rectangle 43"/>
          <p:cNvSpPr>
            <a:spLocks noChangeArrowheads="1"/>
          </p:cNvSpPr>
          <p:nvPr/>
        </p:nvSpPr>
        <p:spPr bwMode="auto">
          <a:xfrm>
            <a:off x="3833813" y="4446588"/>
            <a:ext cx="5873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95" name="Rectangle 44"/>
          <p:cNvSpPr>
            <a:spLocks noChangeArrowheads="1"/>
          </p:cNvSpPr>
          <p:nvPr/>
        </p:nvSpPr>
        <p:spPr bwMode="auto">
          <a:xfrm>
            <a:off x="3143250" y="4446588"/>
            <a:ext cx="6905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ea typeface="楷体_GB2312" pitchFamily="49" charset="-122"/>
              </a:rPr>
              <a:t>↑</a:t>
            </a:r>
          </a:p>
        </p:txBody>
      </p:sp>
      <p:sp>
        <p:nvSpPr>
          <p:cNvPr id="19496" name="Rectangle 45"/>
          <p:cNvSpPr>
            <a:spLocks noChangeArrowheads="1"/>
          </p:cNvSpPr>
          <p:nvPr/>
        </p:nvSpPr>
        <p:spPr bwMode="auto">
          <a:xfrm>
            <a:off x="2554288" y="4446588"/>
            <a:ext cx="588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497" name="Rectangle 46"/>
          <p:cNvSpPr>
            <a:spLocks noChangeArrowheads="1"/>
          </p:cNvSpPr>
          <p:nvPr/>
        </p:nvSpPr>
        <p:spPr bwMode="auto">
          <a:xfrm>
            <a:off x="1965325" y="4446588"/>
            <a:ext cx="5889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498" name="Rectangle 47"/>
          <p:cNvSpPr>
            <a:spLocks noChangeArrowheads="1"/>
          </p:cNvSpPr>
          <p:nvPr/>
        </p:nvSpPr>
        <p:spPr bwMode="auto">
          <a:xfrm>
            <a:off x="1408113" y="4446588"/>
            <a:ext cx="55721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499" name="Rectangle 48"/>
          <p:cNvSpPr>
            <a:spLocks noChangeArrowheads="1"/>
          </p:cNvSpPr>
          <p:nvPr/>
        </p:nvSpPr>
        <p:spPr bwMode="auto">
          <a:xfrm>
            <a:off x="846138" y="4446588"/>
            <a:ext cx="5619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500" name="Rectangle 49"/>
          <p:cNvSpPr>
            <a:spLocks noChangeArrowheads="1"/>
          </p:cNvSpPr>
          <p:nvPr/>
        </p:nvSpPr>
        <p:spPr bwMode="auto">
          <a:xfrm>
            <a:off x="217488" y="4446588"/>
            <a:ext cx="6286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501" name="Rectangle 50"/>
          <p:cNvSpPr>
            <a:spLocks noChangeArrowheads="1"/>
          </p:cNvSpPr>
          <p:nvPr/>
        </p:nvSpPr>
        <p:spPr bwMode="auto">
          <a:xfrm>
            <a:off x="6183313" y="4051300"/>
            <a:ext cx="6588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502" name="Rectangle 51"/>
          <p:cNvSpPr>
            <a:spLocks noChangeArrowheads="1"/>
          </p:cNvSpPr>
          <p:nvPr/>
        </p:nvSpPr>
        <p:spPr bwMode="auto">
          <a:xfrm>
            <a:off x="5595938" y="4051300"/>
            <a:ext cx="5873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03" name="Rectangle 52"/>
          <p:cNvSpPr>
            <a:spLocks noChangeArrowheads="1"/>
          </p:cNvSpPr>
          <p:nvPr/>
        </p:nvSpPr>
        <p:spPr bwMode="auto">
          <a:xfrm>
            <a:off x="5010150" y="4051300"/>
            <a:ext cx="585788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04" name="Rectangle 53"/>
          <p:cNvSpPr>
            <a:spLocks noChangeArrowheads="1"/>
          </p:cNvSpPr>
          <p:nvPr/>
        </p:nvSpPr>
        <p:spPr bwMode="auto">
          <a:xfrm>
            <a:off x="4421188" y="4051300"/>
            <a:ext cx="58896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05" name="Rectangle 54"/>
          <p:cNvSpPr>
            <a:spLocks noChangeArrowheads="1"/>
          </p:cNvSpPr>
          <p:nvPr/>
        </p:nvSpPr>
        <p:spPr bwMode="auto">
          <a:xfrm>
            <a:off x="3833813" y="4051300"/>
            <a:ext cx="5873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06" name="Rectangle 55"/>
          <p:cNvSpPr>
            <a:spLocks noChangeArrowheads="1"/>
          </p:cNvSpPr>
          <p:nvPr/>
        </p:nvSpPr>
        <p:spPr bwMode="auto">
          <a:xfrm>
            <a:off x="3143250" y="4051300"/>
            <a:ext cx="69056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ea typeface="楷体_GB2312" pitchFamily="49" charset="-122"/>
              </a:rPr>
              <a:t>↑</a:t>
            </a:r>
          </a:p>
        </p:txBody>
      </p:sp>
      <p:sp>
        <p:nvSpPr>
          <p:cNvPr id="19507" name="Rectangle 56"/>
          <p:cNvSpPr>
            <a:spLocks noChangeArrowheads="1"/>
          </p:cNvSpPr>
          <p:nvPr/>
        </p:nvSpPr>
        <p:spPr bwMode="auto">
          <a:xfrm>
            <a:off x="2554288" y="4051300"/>
            <a:ext cx="58896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08" name="Rectangle 57"/>
          <p:cNvSpPr>
            <a:spLocks noChangeArrowheads="1"/>
          </p:cNvSpPr>
          <p:nvPr/>
        </p:nvSpPr>
        <p:spPr bwMode="auto">
          <a:xfrm>
            <a:off x="1965325" y="4051300"/>
            <a:ext cx="58896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509" name="Rectangle 58"/>
          <p:cNvSpPr>
            <a:spLocks noChangeArrowheads="1"/>
          </p:cNvSpPr>
          <p:nvPr/>
        </p:nvSpPr>
        <p:spPr bwMode="auto">
          <a:xfrm>
            <a:off x="1408113" y="4051300"/>
            <a:ext cx="5572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510" name="Rectangle 59"/>
          <p:cNvSpPr>
            <a:spLocks noChangeArrowheads="1"/>
          </p:cNvSpPr>
          <p:nvPr/>
        </p:nvSpPr>
        <p:spPr bwMode="auto">
          <a:xfrm>
            <a:off x="846138" y="4051300"/>
            <a:ext cx="5619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511" name="Rectangle 60"/>
          <p:cNvSpPr>
            <a:spLocks noChangeArrowheads="1"/>
          </p:cNvSpPr>
          <p:nvPr/>
        </p:nvSpPr>
        <p:spPr bwMode="auto">
          <a:xfrm>
            <a:off x="217488" y="4051300"/>
            <a:ext cx="62865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512" name="Rectangle 61"/>
          <p:cNvSpPr>
            <a:spLocks noChangeArrowheads="1"/>
          </p:cNvSpPr>
          <p:nvPr/>
        </p:nvSpPr>
        <p:spPr bwMode="auto">
          <a:xfrm>
            <a:off x="5595938" y="3656013"/>
            <a:ext cx="5873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13" name="Rectangle 62"/>
          <p:cNvSpPr>
            <a:spLocks noChangeArrowheads="1"/>
          </p:cNvSpPr>
          <p:nvPr/>
        </p:nvSpPr>
        <p:spPr bwMode="auto">
          <a:xfrm>
            <a:off x="5010150" y="3656013"/>
            <a:ext cx="5857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14" name="Rectangle 63"/>
          <p:cNvSpPr>
            <a:spLocks noChangeArrowheads="1"/>
          </p:cNvSpPr>
          <p:nvPr/>
        </p:nvSpPr>
        <p:spPr bwMode="auto">
          <a:xfrm>
            <a:off x="4421188" y="3656013"/>
            <a:ext cx="588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15" name="Rectangle 64"/>
          <p:cNvSpPr>
            <a:spLocks noChangeArrowheads="1"/>
          </p:cNvSpPr>
          <p:nvPr/>
        </p:nvSpPr>
        <p:spPr bwMode="auto">
          <a:xfrm>
            <a:off x="3833813" y="3656013"/>
            <a:ext cx="5873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16" name="Rectangle 65"/>
          <p:cNvSpPr>
            <a:spLocks noChangeArrowheads="1"/>
          </p:cNvSpPr>
          <p:nvPr/>
        </p:nvSpPr>
        <p:spPr bwMode="auto">
          <a:xfrm>
            <a:off x="3143250" y="3656013"/>
            <a:ext cx="6905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17" name="Rectangle 66"/>
          <p:cNvSpPr>
            <a:spLocks noChangeArrowheads="1"/>
          </p:cNvSpPr>
          <p:nvPr/>
        </p:nvSpPr>
        <p:spPr bwMode="auto">
          <a:xfrm>
            <a:off x="2554288" y="3656013"/>
            <a:ext cx="588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18" name="Rectangle 67"/>
          <p:cNvSpPr>
            <a:spLocks noChangeArrowheads="1"/>
          </p:cNvSpPr>
          <p:nvPr/>
        </p:nvSpPr>
        <p:spPr bwMode="auto">
          <a:xfrm>
            <a:off x="1965325" y="3656013"/>
            <a:ext cx="5889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19" name="Rectangle 68"/>
          <p:cNvSpPr>
            <a:spLocks noChangeArrowheads="1"/>
          </p:cNvSpPr>
          <p:nvPr/>
        </p:nvSpPr>
        <p:spPr bwMode="auto">
          <a:xfrm>
            <a:off x="1408113" y="3656013"/>
            <a:ext cx="55721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520" name="Rectangle 69"/>
          <p:cNvSpPr>
            <a:spLocks noChangeArrowheads="1"/>
          </p:cNvSpPr>
          <p:nvPr/>
        </p:nvSpPr>
        <p:spPr bwMode="auto">
          <a:xfrm>
            <a:off x="846138" y="3656013"/>
            <a:ext cx="5619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521" name="Rectangle 70"/>
          <p:cNvSpPr>
            <a:spLocks noChangeArrowheads="1"/>
          </p:cNvSpPr>
          <p:nvPr/>
        </p:nvSpPr>
        <p:spPr bwMode="auto">
          <a:xfrm>
            <a:off x="217488" y="3656013"/>
            <a:ext cx="6286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522" name="Rectangle 71"/>
          <p:cNvSpPr>
            <a:spLocks noChangeArrowheads="1"/>
          </p:cNvSpPr>
          <p:nvPr/>
        </p:nvSpPr>
        <p:spPr bwMode="auto">
          <a:xfrm>
            <a:off x="8201025" y="3260725"/>
            <a:ext cx="6731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523" name="Rectangle 72"/>
          <p:cNvSpPr>
            <a:spLocks noChangeArrowheads="1"/>
          </p:cNvSpPr>
          <p:nvPr/>
        </p:nvSpPr>
        <p:spPr bwMode="auto">
          <a:xfrm>
            <a:off x="7531100" y="3260725"/>
            <a:ext cx="6699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524" name="Rectangle 73"/>
          <p:cNvSpPr>
            <a:spLocks noChangeArrowheads="1"/>
          </p:cNvSpPr>
          <p:nvPr/>
        </p:nvSpPr>
        <p:spPr bwMode="auto">
          <a:xfrm>
            <a:off x="6842125" y="3260725"/>
            <a:ext cx="6889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525" name="Rectangle 74"/>
          <p:cNvSpPr>
            <a:spLocks noChangeArrowheads="1"/>
          </p:cNvSpPr>
          <p:nvPr/>
        </p:nvSpPr>
        <p:spPr bwMode="auto">
          <a:xfrm>
            <a:off x="6183313" y="3260725"/>
            <a:ext cx="6588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526" name="Rectangle 75"/>
          <p:cNvSpPr>
            <a:spLocks noChangeArrowheads="1"/>
          </p:cNvSpPr>
          <p:nvPr/>
        </p:nvSpPr>
        <p:spPr bwMode="auto">
          <a:xfrm>
            <a:off x="5595938" y="3260725"/>
            <a:ext cx="5873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27" name="Rectangle 76"/>
          <p:cNvSpPr>
            <a:spLocks noChangeArrowheads="1"/>
          </p:cNvSpPr>
          <p:nvPr/>
        </p:nvSpPr>
        <p:spPr bwMode="auto">
          <a:xfrm>
            <a:off x="5010150" y="3260725"/>
            <a:ext cx="585788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28" name="Rectangle 77"/>
          <p:cNvSpPr>
            <a:spLocks noChangeArrowheads="1"/>
          </p:cNvSpPr>
          <p:nvPr/>
        </p:nvSpPr>
        <p:spPr bwMode="auto">
          <a:xfrm>
            <a:off x="4421188" y="3260725"/>
            <a:ext cx="58896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29" name="Rectangle 78"/>
          <p:cNvSpPr>
            <a:spLocks noChangeArrowheads="1"/>
          </p:cNvSpPr>
          <p:nvPr/>
        </p:nvSpPr>
        <p:spPr bwMode="auto">
          <a:xfrm>
            <a:off x="3833813" y="3260725"/>
            <a:ext cx="5873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30" name="Rectangle 79"/>
          <p:cNvSpPr>
            <a:spLocks noChangeArrowheads="1"/>
          </p:cNvSpPr>
          <p:nvPr/>
        </p:nvSpPr>
        <p:spPr bwMode="auto">
          <a:xfrm>
            <a:off x="3143250" y="3260725"/>
            <a:ext cx="69056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31" name="Rectangle 80"/>
          <p:cNvSpPr>
            <a:spLocks noChangeArrowheads="1"/>
          </p:cNvSpPr>
          <p:nvPr/>
        </p:nvSpPr>
        <p:spPr bwMode="auto">
          <a:xfrm>
            <a:off x="2554288" y="3260725"/>
            <a:ext cx="58896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32" name="Rectangle 81"/>
          <p:cNvSpPr>
            <a:spLocks noChangeArrowheads="1"/>
          </p:cNvSpPr>
          <p:nvPr/>
        </p:nvSpPr>
        <p:spPr bwMode="auto">
          <a:xfrm>
            <a:off x="1965325" y="3260725"/>
            <a:ext cx="58896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33" name="Rectangle 82"/>
          <p:cNvSpPr>
            <a:spLocks noChangeArrowheads="1"/>
          </p:cNvSpPr>
          <p:nvPr/>
        </p:nvSpPr>
        <p:spPr bwMode="auto">
          <a:xfrm>
            <a:off x="1408113" y="3260725"/>
            <a:ext cx="5572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34" name="Rectangle 83"/>
          <p:cNvSpPr>
            <a:spLocks noChangeArrowheads="1"/>
          </p:cNvSpPr>
          <p:nvPr/>
        </p:nvSpPr>
        <p:spPr bwMode="auto">
          <a:xfrm>
            <a:off x="846138" y="3260725"/>
            <a:ext cx="5619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×</a:t>
            </a:r>
          </a:p>
        </p:txBody>
      </p:sp>
      <p:sp>
        <p:nvSpPr>
          <p:cNvPr id="19535" name="Rectangle 84"/>
          <p:cNvSpPr>
            <a:spLocks noChangeArrowheads="1"/>
          </p:cNvSpPr>
          <p:nvPr/>
        </p:nvSpPr>
        <p:spPr bwMode="auto">
          <a:xfrm>
            <a:off x="217488" y="3260725"/>
            <a:ext cx="62865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536" name="Rectangle 85"/>
          <p:cNvSpPr>
            <a:spLocks noChangeArrowheads="1"/>
          </p:cNvSpPr>
          <p:nvPr/>
        </p:nvSpPr>
        <p:spPr bwMode="auto">
          <a:xfrm>
            <a:off x="5595938" y="2757488"/>
            <a:ext cx="587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9537" name="Rectangle 86"/>
          <p:cNvSpPr>
            <a:spLocks noChangeArrowheads="1"/>
          </p:cNvSpPr>
          <p:nvPr/>
        </p:nvSpPr>
        <p:spPr bwMode="auto">
          <a:xfrm>
            <a:off x="5010150" y="2757488"/>
            <a:ext cx="585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9538" name="Rectangle 87"/>
          <p:cNvSpPr>
            <a:spLocks noChangeArrowheads="1"/>
          </p:cNvSpPr>
          <p:nvPr/>
        </p:nvSpPr>
        <p:spPr bwMode="auto">
          <a:xfrm>
            <a:off x="4421188" y="2757488"/>
            <a:ext cx="58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9539" name="Rectangle 88"/>
          <p:cNvSpPr>
            <a:spLocks noChangeArrowheads="1"/>
          </p:cNvSpPr>
          <p:nvPr/>
        </p:nvSpPr>
        <p:spPr bwMode="auto">
          <a:xfrm>
            <a:off x="3833813" y="2757488"/>
            <a:ext cx="587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9540" name="Rectangle 89"/>
          <p:cNvSpPr>
            <a:spLocks noChangeArrowheads="1"/>
          </p:cNvSpPr>
          <p:nvPr/>
        </p:nvSpPr>
        <p:spPr bwMode="auto">
          <a:xfrm>
            <a:off x="2554288" y="2727325"/>
            <a:ext cx="588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D</a:t>
            </a:r>
            <a:r>
              <a:rPr lang="en-US" altLang="zh-CN" sz="2000" baseline="-30000">
                <a:cs typeface="Times New Roman" panose="02020603050405020304" pitchFamily="18" charset="0"/>
              </a:rPr>
              <a:t>SL</a:t>
            </a:r>
          </a:p>
        </p:txBody>
      </p:sp>
      <p:sp>
        <p:nvSpPr>
          <p:cNvPr id="19541" name="Rectangle 90"/>
          <p:cNvSpPr>
            <a:spLocks noChangeArrowheads="1"/>
          </p:cNvSpPr>
          <p:nvPr/>
        </p:nvSpPr>
        <p:spPr bwMode="auto">
          <a:xfrm>
            <a:off x="1965325" y="2727325"/>
            <a:ext cx="588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D</a:t>
            </a:r>
            <a:r>
              <a:rPr lang="en-US" altLang="zh-CN" sz="2000" baseline="-30000">
                <a:cs typeface="Times New Roman" panose="02020603050405020304" pitchFamily="18" charset="0"/>
              </a:rPr>
              <a:t>SR</a:t>
            </a:r>
          </a:p>
        </p:txBody>
      </p:sp>
      <p:sp>
        <p:nvSpPr>
          <p:cNvPr id="19542" name="Rectangle 91"/>
          <p:cNvSpPr>
            <a:spLocks noChangeArrowheads="1"/>
          </p:cNvSpPr>
          <p:nvPr/>
        </p:nvSpPr>
        <p:spPr bwMode="auto">
          <a:xfrm>
            <a:off x="1408113" y="2757488"/>
            <a:ext cx="5572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S</a:t>
            </a:r>
            <a:r>
              <a:rPr lang="en-US" altLang="zh-CN" sz="2000" baseline="-30000">
                <a:cs typeface="Times New Roman" panose="02020603050405020304" pitchFamily="18" charset="0"/>
              </a:rPr>
              <a:t>0</a:t>
            </a:r>
            <a:endParaRPr lang="en-US" altLang="zh-CN" sz="2000">
              <a:cs typeface="Times New Roman" panose="02020603050405020304" pitchFamily="18" charset="0"/>
            </a:endParaRPr>
          </a:p>
        </p:txBody>
      </p:sp>
      <p:sp>
        <p:nvSpPr>
          <p:cNvPr id="19543" name="Rectangle 92"/>
          <p:cNvSpPr>
            <a:spLocks noChangeArrowheads="1"/>
          </p:cNvSpPr>
          <p:nvPr/>
        </p:nvSpPr>
        <p:spPr bwMode="auto">
          <a:xfrm>
            <a:off x="877888" y="2757488"/>
            <a:ext cx="561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S</a:t>
            </a:r>
            <a:r>
              <a:rPr lang="en-US" altLang="zh-CN" sz="2000" baseline="-30000">
                <a:cs typeface="Times New Roman" panose="02020603050405020304" pitchFamily="18" charset="0"/>
              </a:rPr>
              <a:t>1</a:t>
            </a:r>
            <a:endParaRPr lang="en-US" altLang="zh-CN" sz="2000">
              <a:cs typeface="Times New Roman" panose="02020603050405020304" pitchFamily="18" charset="0"/>
            </a:endParaRPr>
          </a:p>
        </p:txBody>
      </p:sp>
      <p:sp>
        <p:nvSpPr>
          <p:cNvPr id="19544" name="Rectangle 93"/>
          <p:cNvSpPr>
            <a:spLocks noChangeArrowheads="1"/>
          </p:cNvSpPr>
          <p:nvPr/>
        </p:nvSpPr>
        <p:spPr bwMode="auto">
          <a:xfrm>
            <a:off x="3833813" y="1943100"/>
            <a:ext cx="23495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cs typeface="Times New Roman" panose="02020603050405020304" pitchFamily="18" charset="0"/>
              </a:rPr>
              <a:t>并行输入</a:t>
            </a:r>
          </a:p>
        </p:txBody>
      </p:sp>
      <p:sp>
        <p:nvSpPr>
          <p:cNvPr id="19545" name="Rectangle 94"/>
          <p:cNvSpPr>
            <a:spLocks noChangeArrowheads="1"/>
          </p:cNvSpPr>
          <p:nvPr/>
        </p:nvSpPr>
        <p:spPr bwMode="auto">
          <a:xfrm>
            <a:off x="3095625" y="1695450"/>
            <a:ext cx="7810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cs typeface="Times New Roman" panose="02020603050405020304" pitchFamily="18" charset="0"/>
              </a:rPr>
              <a:t>时钟</a:t>
            </a:r>
          </a:p>
          <a:p>
            <a:pPr algn="ctr">
              <a:spcAft>
                <a:spcPct val="0"/>
              </a:spcAft>
              <a:buFontTx/>
              <a:buNone/>
            </a:pPr>
            <a:r>
              <a:rPr lang="en-US" altLang="zh-CN" sz="1800">
                <a:cs typeface="Times New Roman" panose="02020603050405020304" pitchFamily="18" charset="0"/>
              </a:rPr>
              <a:t>CP</a:t>
            </a:r>
          </a:p>
        </p:txBody>
      </p:sp>
      <p:sp>
        <p:nvSpPr>
          <p:cNvPr id="19546" name="Rectangle 95"/>
          <p:cNvSpPr>
            <a:spLocks noChangeArrowheads="1"/>
          </p:cNvSpPr>
          <p:nvPr/>
        </p:nvSpPr>
        <p:spPr bwMode="auto">
          <a:xfrm>
            <a:off x="1965325" y="1943100"/>
            <a:ext cx="11779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cs typeface="Times New Roman" panose="02020603050405020304" pitchFamily="18" charset="0"/>
              </a:rPr>
              <a:t>串行</a:t>
            </a:r>
          </a:p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19547" name="Rectangle 96"/>
          <p:cNvSpPr>
            <a:spLocks noChangeArrowheads="1"/>
          </p:cNvSpPr>
          <p:nvPr/>
        </p:nvSpPr>
        <p:spPr bwMode="auto">
          <a:xfrm>
            <a:off x="846138" y="1943100"/>
            <a:ext cx="1119187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cs typeface="Arial" panose="020B0604020202020204" pitchFamily="34" charset="0"/>
              </a:rPr>
              <a:t>模式</a:t>
            </a:r>
          </a:p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cs typeface="Arial" panose="020B0604020202020204" pitchFamily="34" charset="0"/>
              </a:rPr>
              <a:t>选择</a:t>
            </a:r>
          </a:p>
        </p:txBody>
      </p:sp>
      <p:sp>
        <p:nvSpPr>
          <p:cNvPr id="19548" name="Rectangle 97"/>
          <p:cNvSpPr>
            <a:spLocks noChangeArrowheads="1"/>
          </p:cNvSpPr>
          <p:nvPr/>
        </p:nvSpPr>
        <p:spPr bwMode="auto">
          <a:xfrm>
            <a:off x="217488" y="1943100"/>
            <a:ext cx="62865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cs typeface="Times New Roman" panose="02020603050405020304" pitchFamily="18" charset="0"/>
              </a:rPr>
              <a:t>清零</a:t>
            </a:r>
          </a:p>
        </p:txBody>
      </p:sp>
      <p:sp>
        <p:nvSpPr>
          <p:cNvPr id="19549" name="Rectangle 98"/>
          <p:cNvSpPr>
            <a:spLocks noChangeArrowheads="1"/>
          </p:cNvSpPr>
          <p:nvPr/>
        </p:nvSpPr>
        <p:spPr bwMode="auto">
          <a:xfrm>
            <a:off x="6183313" y="1498600"/>
            <a:ext cx="26908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cs typeface="Times New Roman" panose="02020603050405020304" pitchFamily="18" charset="0"/>
              </a:rPr>
              <a:t>输    出</a:t>
            </a:r>
          </a:p>
        </p:txBody>
      </p:sp>
      <p:sp>
        <p:nvSpPr>
          <p:cNvPr id="19550" name="Rectangle 99"/>
          <p:cNvSpPr>
            <a:spLocks noChangeArrowheads="1"/>
          </p:cNvSpPr>
          <p:nvPr/>
        </p:nvSpPr>
        <p:spPr bwMode="auto">
          <a:xfrm>
            <a:off x="217488" y="1498600"/>
            <a:ext cx="59658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>
                <a:cs typeface="Times New Roman" panose="02020603050405020304" pitchFamily="18" charset="0"/>
              </a:rPr>
              <a:t>输    入</a:t>
            </a:r>
          </a:p>
        </p:txBody>
      </p:sp>
      <p:sp>
        <p:nvSpPr>
          <p:cNvPr id="19551" name="Line 100"/>
          <p:cNvSpPr>
            <a:spLocks noChangeShapeType="1"/>
          </p:cNvSpPr>
          <p:nvPr/>
        </p:nvSpPr>
        <p:spPr bwMode="auto">
          <a:xfrm>
            <a:off x="217488" y="1455738"/>
            <a:ext cx="8710612" cy="0"/>
          </a:xfrm>
          <a:prstGeom prst="line">
            <a:avLst/>
          </a:prstGeom>
          <a:noFill/>
          <a:ln w="254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2" name="Line 101"/>
          <p:cNvSpPr>
            <a:spLocks noChangeShapeType="1"/>
          </p:cNvSpPr>
          <p:nvPr/>
        </p:nvSpPr>
        <p:spPr bwMode="auto">
          <a:xfrm>
            <a:off x="217488" y="6027738"/>
            <a:ext cx="8710612" cy="0"/>
          </a:xfrm>
          <a:prstGeom prst="line">
            <a:avLst/>
          </a:prstGeom>
          <a:noFill/>
          <a:ln w="254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3" name="Line 102"/>
          <p:cNvSpPr>
            <a:spLocks noChangeShapeType="1"/>
          </p:cNvSpPr>
          <p:nvPr/>
        </p:nvSpPr>
        <p:spPr bwMode="auto">
          <a:xfrm>
            <a:off x="217488" y="1160463"/>
            <a:ext cx="0" cy="4867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4" name="Line 103"/>
          <p:cNvSpPr>
            <a:spLocks noChangeShapeType="1"/>
          </p:cNvSpPr>
          <p:nvPr/>
        </p:nvSpPr>
        <p:spPr bwMode="auto">
          <a:xfrm>
            <a:off x="217488" y="1924050"/>
            <a:ext cx="871061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5" name="Line 104"/>
          <p:cNvSpPr>
            <a:spLocks noChangeShapeType="1"/>
          </p:cNvSpPr>
          <p:nvPr/>
        </p:nvSpPr>
        <p:spPr bwMode="auto">
          <a:xfrm>
            <a:off x="6183313" y="1455738"/>
            <a:ext cx="0" cy="4572000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6" name="Line 105"/>
          <p:cNvSpPr>
            <a:spLocks noChangeShapeType="1"/>
          </p:cNvSpPr>
          <p:nvPr/>
        </p:nvSpPr>
        <p:spPr bwMode="auto">
          <a:xfrm>
            <a:off x="217488" y="2716213"/>
            <a:ext cx="292576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557" name="Group 148"/>
          <p:cNvGrpSpPr>
            <a:grpSpLocks/>
          </p:cNvGrpSpPr>
          <p:nvPr/>
        </p:nvGrpSpPr>
        <p:grpSpPr bwMode="auto">
          <a:xfrm>
            <a:off x="846138" y="1924050"/>
            <a:ext cx="2987675" cy="4103688"/>
            <a:chOff x="533" y="1089"/>
            <a:chExt cx="1882" cy="2817"/>
          </a:xfrm>
        </p:grpSpPr>
        <p:sp>
          <p:nvSpPr>
            <p:cNvPr id="19595" name="Line 106"/>
            <p:cNvSpPr>
              <a:spLocks noChangeShapeType="1"/>
            </p:cNvSpPr>
            <p:nvPr/>
          </p:nvSpPr>
          <p:spPr bwMode="auto">
            <a:xfrm>
              <a:off x="533" y="1089"/>
              <a:ext cx="0" cy="28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96" name="Line 107"/>
            <p:cNvSpPr>
              <a:spLocks noChangeShapeType="1"/>
            </p:cNvSpPr>
            <p:nvPr/>
          </p:nvSpPr>
          <p:spPr bwMode="auto">
            <a:xfrm>
              <a:off x="1238" y="1089"/>
              <a:ext cx="0" cy="28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97" name="Line 108"/>
            <p:cNvSpPr>
              <a:spLocks noChangeShapeType="1"/>
            </p:cNvSpPr>
            <p:nvPr/>
          </p:nvSpPr>
          <p:spPr bwMode="auto">
            <a:xfrm>
              <a:off x="1980" y="1089"/>
              <a:ext cx="0" cy="28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98" name="Line 109"/>
            <p:cNvSpPr>
              <a:spLocks noChangeShapeType="1"/>
            </p:cNvSpPr>
            <p:nvPr/>
          </p:nvSpPr>
          <p:spPr bwMode="auto">
            <a:xfrm>
              <a:off x="2415" y="1089"/>
              <a:ext cx="0" cy="28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558" name="Line 110"/>
          <p:cNvSpPr>
            <a:spLocks noChangeShapeType="1"/>
          </p:cNvSpPr>
          <p:nvPr/>
        </p:nvSpPr>
        <p:spPr bwMode="auto">
          <a:xfrm>
            <a:off x="2554288" y="2716213"/>
            <a:ext cx="0" cy="3311525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" name="Line 111"/>
          <p:cNvSpPr>
            <a:spLocks noChangeShapeType="1"/>
          </p:cNvSpPr>
          <p:nvPr/>
        </p:nvSpPr>
        <p:spPr bwMode="auto">
          <a:xfrm>
            <a:off x="3833813" y="2716213"/>
            <a:ext cx="234950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60" name="Line 112"/>
          <p:cNvSpPr>
            <a:spLocks noChangeShapeType="1"/>
          </p:cNvSpPr>
          <p:nvPr/>
        </p:nvSpPr>
        <p:spPr bwMode="auto">
          <a:xfrm>
            <a:off x="217488" y="3260725"/>
            <a:ext cx="8710612" cy="0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61" name="Text Box 113"/>
          <p:cNvSpPr txBox="1">
            <a:spLocks noChangeArrowheads="1"/>
          </p:cNvSpPr>
          <p:nvPr/>
        </p:nvSpPr>
        <p:spPr bwMode="auto">
          <a:xfrm>
            <a:off x="6337300" y="2441575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0</a:t>
            </a:r>
            <a:r>
              <a:rPr lang="en-US" altLang="zh-CN" sz="1800" baseline="40000">
                <a:latin typeface="Arial" panose="020B0604020202020204" pitchFamily="34" charset="0"/>
              </a:rPr>
              <a:t>n+1</a:t>
            </a:r>
          </a:p>
        </p:txBody>
      </p:sp>
      <p:sp>
        <p:nvSpPr>
          <p:cNvPr id="19562" name="Text Box 114"/>
          <p:cNvSpPr txBox="1">
            <a:spLocks noChangeArrowheads="1"/>
          </p:cNvSpPr>
          <p:nvPr/>
        </p:nvSpPr>
        <p:spPr bwMode="auto">
          <a:xfrm>
            <a:off x="7002463" y="2451100"/>
            <a:ext cx="665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1</a:t>
            </a:r>
            <a:r>
              <a:rPr lang="en-US" altLang="zh-CN" sz="1800" baseline="40000">
                <a:latin typeface="Arial" panose="020B0604020202020204" pitchFamily="34" charset="0"/>
              </a:rPr>
              <a:t>n+1</a:t>
            </a:r>
          </a:p>
        </p:txBody>
      </p:sp>
      <p:sp>
        <p:nvSpPr>
          <p:cNvPr id="19563" name="Text Box 115"/>
          <p:cNvSpPr txBox="1">
            <a:spLocks noChangeArrowheads="1"/>
          </p:cNvSpPr>
          <p:nvPr/>
        </p:nvSpPr>
        <p:spPr bwMode="auto">
          <a:xfrm>
            <a:off x="7632700" y="2451100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2</a:t>
            </a:r>
            <a:r>
              <a:rPr lang="en-US" altLang="zh-CN" sz="1800" baseline="40000">
                <a:latin typeface="Arial" panose="020B0604020202020204" pitchFamily="34" charset="0"/>
              </a:rPr>
              <a:t>n+1</a:t>
            </a:r>
          </a:p>
        </p:txBody>
      </p:sp>
      <p:sp>
        <p:nvSpPr>
          <p:cNvPr id="19564" name="Text Box 116"/>
          <p:cNvSpPr txBox="1">
            <a:spLocks noChangeArrowheads="1"/>
          </p:cNvSpPr>
          <p:nvPr/>
        </p:nvSpPr>
        <p:spPr bwMode="auto">
          <a:xfrm>
            <a:off x="8262938" y="2451100"/>
            <a:ext cx="665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3</a:t>
            </a:r>
            <a:r>
              <a:rPr lang="en-US" altLang="zh-CN" sz="1800" baseline="40000">
                <a:latin typeface="Arial" panose="020B0604020202020204" pitchFamily="34" charset="0"/>
              </a:rPr>
              <a:t>n+1</a:t>
            </a:r>
          </a:p>
        </p:txBody>
      </p:sp>
      <p:sp>
        <p:nvSpPr>
          <p:cNvPr id="19565" name="Text Box 117"/>
          <p:cNvSpPr txBox="1">
            <a:spLocks noChangeArrowheads="1"/>
          </p:cNvSpPr>
          <p:nvPr/>
        </p:nvSpPr>
        <p:spPr bwMode="auto">
          <a:xfrm>
            <a:off x="6264275" y="3687763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0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66" name="Text Box 118"/>
          <p:cNvSpPr txBox="1">
            <a:spLocks noChangeArrowheads="1"/>
          </p:cNvSpPr>
          <p:nvPr/>
        </p:nvSpPr>
        <p:spPr bwMode="auto">
          <a:xfrm>
            <a:off x="6911975" y="3697288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1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67" name="Text Box 119"/>
          <p:cNvSpPr txBox="1">
            <a:spLocks noChangeArrowheads="1"/>
          </p:cNvSpPr>
          <p:nvPr/>
        </p:nvSpPr>
        <p:spPr bwMode="auto">
          <a:xfrm>
            <a:off x="7559675" y="3697288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2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68" name="Text Box 120"/>
          <p:cNvSpPr txBox="1">
            <a:spLocks noChangeArrowheads="1"/>
          </p:cNvSpPr>
          <p:nvPr/>
        </p:nvSpPr>
        <p:spPr bwMode="auto">
          <a:xfrm>
            <a:off x="8189913" y="3697288"/>
            <a:ext cx="665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3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69" name="Text Box 121"/>
          <p:cNvSpPr txBox="1">
            <a:spLocks noChangeArrowheads="1"/>
          </p:cNvSpPr>
          <p:nvPr/>
        </p:nvSpPr>
        <p:spPr bwMode="auto">
          <a:xfrm>
            <a:off x="6896100" y="4084638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0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70" name="Text Box 122"/>
          <p:cNvSpPr txBox="1">
            <a:spLocks noChangeArrowheads="1"/>
          </p:cNvSpPr>
          <p:nvPr/>
        </p:nvSpPr>
        <p:spPr bwMode="auto">
          <a:xfrm>
            <a:off x="7559675" y="4094163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1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71" name="Text Box 123"/>
          <p:cNvSpPr txBox="1">
            <a:spLocks noChangeArrowheads="1"/>
          </p:cNvSpPr>
          <p:nvPr/>
        </p:nvSpPr>
        <p:spPr bwMode="auto">
          <a:xfrm>
            <a:off x="8191500" y="4094163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2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72" name="Text Box 124"/>
          <p:cNvSpPr txBox="1">
            <a:spLocks noChangeArrowheads="1"/>
          </p:cNvSpPr>
          <p:nvPr/>
        </p:nvSpPr>
        <p:spPr bwMode="auto">
          <a:xfrm>
            <a:off x="6911975" y="4479925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0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73" name="Text Box 125"/>
          <p:cNvSpPr txBox="1">
            <a:spLocks noChangeArrowheads="1"/>
          </p:cNvSpPr>
          <p:nvPr/>
        </p:nvSpPr>
        <p:spPr bwMode="auto">
          <a:xfrm>
            <a:off x="7575550" y="4489450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1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74" name="Text Box 126"/>
          <p:cNvSpPr txBox="1">
            <a:spLocks noChangeArrowheads="1"/>
          </p:cNvSpPr>
          <p:nvPr/>
        </p:nvSpPr>
        <p:spPr bwMode="auto">
          <a:xfrm>
            <a:off x="8207375" y="4489450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2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75" name="Text Box 127"/>
          <p:cNvSpPr txBox="1">
            <a:spLocks noChangeArrowheads="1"/>
          </p:cNvSpPr>
          <p:nvPr/>
        </p:nvSpPr>
        <p:spPr bwMode="auto">
          <a:xfrm>
            <a:off x="6280150" y="4876800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1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76" name="Text Box 128"/>
          <p:cNvSpPr txBox="1">
            <a:spLocks noChangeArrowheads="1"/>
          </p:cNvSpPr>
          <p:nvPr/>
        </p:nvSpPr>
        <p:spPr bwMode="auto">
          <a:xfrm>
            <a:off x="6927850" y="4876800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2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77" name="Text Box 129"/>
          <p:cNvSpPr txBox="1">
            <a:spLocks noChangeArrowheads="1"/>
          </p:cNvSpPr>
          <p:nvPr/>
        </p:nvSpPr>
        <p:spPr bwMode="auto">
          <a:xfrm>
            <a:off x="7558088" y="4876800"/>
            <a:ext cx="665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3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78" name="Text Box 130"/>
          <p:cNvSpPr txBox="1">
            <a:spLocks noChangeArrowheads="1"/>
          </p:cNvSpPr>
          <p:nvPr/>
        </p:nvSpPr>
        <p:spPr bwMode="auto">
          <a:xfrm>
            <a:off x="6264275" y="5264150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1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79" name="Text Box 131"/>
          <p:cNvSpPr txBox="1">
            <a:spLocks noChangeArrowheads="1"/>
          </p:cNvSpPr>
          <p:nvPr/>
        </p:nvSpPr>
        <p:spPr bwMode="auto">
          <a:xfrm>
            <a:off x="6927850" y="5273675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2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80" name="Text Box 132"/>
          <p:cNvSpPr txBox="1">
            <a:spLocks noChangeArrowheads="1"/>
          </p:cNvSpPr>
          <p:nvPr/>
        </p:nvSpPr>
        <p:spPr bwMode="auto">
          <a:xfrm>
            <a:off x="7559675" y="5273675"/>
            <a:ext cx="665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en-US" altLang="zh-CN" sz="2000" baseline="-20000">
                <a:latin typeface="Arial" panose="020B0604020202020204" pitchFamily="34" charset="0"/>
              </a:rPr>
              <a:t>3</a:t>
            </a:r>
            <a:r>
              <a:rPr lang="en-US" altLang="zh-CN" sz="1800" baseline="40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9581" name="Text Box 133"/>
          <p:cNvSpPr txBox="1">
            <a:spLocks noChangeArrowheads="1"/>
          </p:cNvSpPr>
          <p:nvPr/>
        </p:nvSpPr>
        <p:spPr bwMode="auto">
          <a:xfrm>
            <a:off x="179388" y="2827338"/>
            <a:ext cx="665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1800"/>
              <a:t>CR</a:t>
            </a:r>
            <a:endParaRPr lang="en-US" altLang="zh-CN" sz="1600" baseline="40000"/>
          </a:p>
        </p:txBody>
      </p:sp>
      <p:sp>
        <p:nvSpPr>
          <p:cNvPr id="19582" name="Line 134"/>
          <p:cNvSpPr>
            <a:spLocks noChangeShapeType="1"/>
          </p:cNvSpPr>
          <p:nvPr/>
        </p:nvSpPr>
        <p:spPr bwMode="auto">
          <a:xfrm>
            <a:off x="358775" y="2841625"/>
            <a:ext cx="325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83" name="Line 135"/>
          <p:cNvSpPr>
            <a:spLocks noChangeShapeType="1"/>
          </p:cNvSpPr>
          <p:nvPr/>
        </p:nvSpPr>
        <p:spPr bwMode="auto">
          <a:xfrm>
            <a:off x="215900" y="3651250"/>
            <a:ext cx="871220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84" name="Line 136"/>
          <p:cNvSpPr>
            <a:spLocks noChangeShapeType="1"/>
          </p:cNvSpPr>
          <p:nvPr/>
        </p:nvSpPr>
        <p:spPr bwMode="auto">
          <a:xfrm>
            <a:off x="215900" y="4048125"/>
            <a:ext cx="871220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85" name="Line 137"/>
          <p:cNvSpPr>
            <a:spLocks noChangeShapeType="1"/>
          </p:cNvSpPr>
          <p:nvPr/>
        </p:nvSpPr>
        <p:spPr bwMode="auto">
          <a:xfrm>
            <a:off x="215900" y="4840288"/>
            <a:ext cx="871220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86" name="Line 138"/>
          <p:cNvSpPr>
            <a:spLocks noChangeShapeType="1"/>
          </p:cNvSpPr>
          <p:nvPr/>
        </p:nvSpPr>
        <p:spPr bwMode="auto">
          <a:xfrm>
            <a:off x="215900" y="5632450"/>
            <a:ext cx="871220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87" name="Rectangle 140"/>
          <p:cNvSpPr>
            <a:spLocks noChangeArrowheads="1"/>
          </p:cNvSpPr>
          <p:nvPr/>
        </p:nvSpPr>
        <p:spPr bwMode="auto">
          <a:xfrm>
            <a:off x="8243888" y="5630863"/>
            <a:ext cx="587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9588" name="Rectangle 141"/>
          <p:cNvSpPr>
            <a:spLocks noChangeArrowheads="1"/>
          </p:cNvSpPr>
          <p:nvPr/>
        </p:nvSpPr>
        <p:spPr bwMode="auto">
          <a:xfrm>
            <a:off x="7559675" y="5630863"/>
            <a:ext cx="585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9589" name="Rectangle 142"/>
          <p:cNvSpPr>
            <a:spLocks noChangeArrowheads="1"/>
          </p:cNvSpPr>
          <p:nvPr/>
        </p:nvSpPr>
        <p:spPr bwMode="auto">
          <a:xfrm>
            <a:off x="6935788" y="5630863"/>
            <a:ext cx="58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9590" name="Rectangle 143"/>
          <p:cNvSpPr>
            <a:spLocks noChangeArrowheads="1"/>
          </p:cNvSpPr>
          <p:nvPr/>
        </p:nvSpPr>
        <p:spPr bwMode="auto">
          <a:xfrm>
            <a:off x="6264275" y="5630863"/>
            <a:ext cx="587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9591" name="Rectangle 144"/>
          <p:cNvSpPr>
            <a:spLocks noChangeArrowheads="1"/>
          </p:cNvSpPr>
          <p:nvPr/>
        </p:nvSpPr>
        <p:spPr bwMode="auto">
          <a:xfrm>
            <a:off x="5616575" y="5630863"/>
            <a:ext cx="587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9592" name="Rectangle 145"/>
          <p:cNvSpPr>
            <a:spLocks noChangeArrowheads="1"/>
          </p:cNvSpPr>
          <p:nvPr/>
        </p:nvSpPr>
        <p:spPr bwMode="auto">
          <a:xfrm>
            <a:off x="5040313" y="5630863"/>
            <a:ext cx="5857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9593" name="Rectangle 146"/>
          <p:cNvSpPr>
            <a:spLocks noChangeArrowheads="1"/>
          </p:cNvSpPr>
          <p:nvPr/>
        </p:nvSpPr>
        <p:spPr bwMode="auto">
          <a:xfrm>
            <a:off x="4427538" y="5630863"/>
            <a:ext cx="58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9594" name="Rectangle 147"/>
          <p:cNvSpPr>
            <a:spLocks noChangeArrowheads="1"/>
          </p:cNvSpPr>
          <p:nvPr/>
        </p:nvSpPr>
        <p:spPr bwMode="auto">
          <a:xfrm>
            <a:off x="3851275" y="5630863"/>
            <a:ext cx="587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D</a:t>
            </a:r>
            <a:r>
              <a:rPr lang="en-US" altLang="zh-CN" sz="1400">
                <a:latin typeface="Arial" panose="020B0604020202020204" pitchFamily="34" charset="0"/>
              </a:rPr>
              <a:t>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AB3010CE-F144-467E-AFED-07FEA8166021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0483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ACC7B2E2-E5A9-4320-8FFE-976EF18D926B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13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示例</a:t>
            </a:r>
            <a:r>
              <a:rPr lang="en-US" altLang="ja-JP"/>
              <a:t>—</a:t>
            </a:r>
            <a:r>
              <a:rPr lang="zh-CN" altLang="en-US"/>
              <a:t>移位寄存器扩展</a:t>
            </a:r>
            <a:endParaRPr kumimoji="1" lang="zh-CN" altLang="en-US"/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0825"/>
            <a:ext cx="8229600" cy="792163"/>
          </a:xfrm>
        </p:spPr>
        <p:txBody>
          <a:bodyPr/>
          <a:lstStyle/>
          <a:p>
            <a:r>
              <a:rPr kumimoji="1" lang="zh-CN" altLang="en-US"/>
              <a:t>用两片</a:t>
            </a:r>
            <a:r>
              <a:rPr kumimoji="1" lang="en-US" altLang="zh-CN"/>
              <a:t>74x194</a:t>
            </a:r>
            <a:r>
              <a:rPr kumimoji="1" lang="zh-CN" altLang="en-US"/>
              <a:t>接成八位双向移位寄存器</a:t>
            </a:r>
            <a:endParaRPr lang="zh-CN" altLang="en-US"/>
          </a:p>
        </p:txBody>
      </p:sp>
      <p:pic>
        <p:nvPicPr>
          <p:cNvPr id="2048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420938"/>
            <a:ext cx="7885113" cy="361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D7D69764-851F-431B-9B27-41CF41C35FD3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7FD94650-F997-4FC4-A545-BC98E70AC22F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14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示例</a:t>
            </a:r>
            <a:r>
              <a:rPr lang="en-US" altLang="ja-JP">
                <a:latin typeface="宋体" panose="02010600030101010101" pitchFamily="2" charset="-122"/>
              </a:rPr>
              <a:t>—</a:t>
            </a:r>
            <a:r>
              <a:rPr lang="en-US" altLang="zh-CN">
                <a:latin typeface="宋体" panose="02010600030101010101" pitchFamily="2" charset="-122"/>
              </a:rPr>
              <a:t>实现</a:t>
            </a:r>
            <a:r>
              <a:rPr kumimoji="1" lang="zh-CN" altLang="en-US">
                <a:latin typeface="宋体" panose="02010600030101010101" pitchFamily="2" charset="-122"/>
              </a:rPr>
              <a:t>序列检测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8229600" cy="1116012"/>
          </a:xfrm>
        </p:spPr>
        <p:txBody>
          <a:bodyPr/>
          <a:lstStyle/>
          <a:p>
            <a:r>
              <a:rPr kumimoji="1" lang="zh-CN" altLang="en-US"/>
              <a:t>检测“</a:t>
            </a:r>
            <a:r>
              <a:rPr kumimoji="1" lang="en-US" altLang="zh-CN"/>
              <a:t>111”</a:t>
            </a:r>
            <a:r>
              <a:rPr kumimoji="1" lang="zh-CN" altLang="en-US"/>
              <a:t>序列，当连续输入三个或三个以上</a:t>
            </a:r>
            <a:r>
              <a:rPr kumimoji="1" lang="en-US" altLang="zh-CN"/>
              <a:t>“1”</a:t>
            </a:r>
            <a:r>
              <a:rPr kumimoji="1" lang="zh-CN" altLang="en-US"/>
              <a:t>时，输出为“</a:t>
            </a:r>
            <a:r>
              <a:rPr kumimoji="1" lang="en-US" altLang="zh-CN"/>
              <a:t>1”</a:t>
            </a:r>
            <a:r>
              <a:rPr kumimoji="1" lang="zh-CN" altLang="en-US"/>
              <a:t>，否则输出为“</a:t>
            </a:r>
            <a:r>
              <a:rPr kumimoji="1" lang="en-US" altLang="zh-CN"/>
              <a:t>0”</a:t>
            </a:r>
            <a:endParaRPr kumimoji="1" lang="zh-CN" altLang="en-US"/>
          </a:p>
        </p:txBody>
      </p:sp>
      <p:sp>
        <p:nvSpPr>
          <p:cNvPr id="21511" name="Text Box 4"/>
          <p:cNvSpPr txBox="1">
            <a:spLocks noChangeArrowheads="1"/>
          </p:cNvSpPr>
          <p:nvPr/>
        </p:nvSpPr>
        <p:spPr bwMode="auto">
          <a:xfrm>
            <a:off x="790575" y="2492375"/>
            <a:ext cx="7813675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kumimoji="1" lang="zh-CN" altLang="en-US">
                <a:latin typeface="Courier New" panose="02070309020205020404" pitchFamily="49" charset="0"/>
              </a:rPr>
              <a:t>输入</a:t>
            </a:r>
            <a:r>
              <a:rPr kumimoji="1" lang="en-US" altLang="zh-CN">
                <a:latin typeface="Courier New" panose="02070309020205020404" pitchFamily="49" charset="0"/>
              </a:rPr>
              <a:t>X</a:t>
            </a:r>
            <a:r>
              <a:rPr kumimoji="1" lang="en-US" altLang="zh-CN">
                <a:latin typeface="Courier New" panose="02070309020205020404" pitchFamily="49" charset="0"/>
                <a:ea typeface="楷体_GB2312" pitchFamily="49" charset="-122"/>
              </a:rPr>
              <a:t>: 0 1 1 1 0 1 1 0 1 1 1 1 0 ……</a:t>
            </a:r>
            <a:endParaRPr kumimoji="1" lang="zh-CN" altLang="en-US">
              <a:latin typeface="Courier New" panose="02070309020205020404" pitchFamily="49" charset="0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kumimoji="1" lang="zh-CN" altLang="en-US">
                <a:latin typeface="Courier New" panose="02070309020205020404" pitchFamily="49" charset="0"/>
                <a:ea typeface="楷体_GB2312" pitchFamily="49" charset="-122"/>
              </a:rPr>
              <a:t>输出</a:t>
            </a:r>
            <a:r>
              <a:rPr kumimoji="1" lang="en-US" altLang="zh-CN">
                <a:latin typeface="Courier New" panose="02070309020205020404" pitchFamily="49" charset="0"/>
                <a:ea typeface="楷体_GB2312" pitchFamily="49" charset="-122"/>
              </a:rPr>
              <a:t>Z: 0 0 0 1 0 0 0 0 0 0 1 1 0 ……</a:t>
            </a:r>
          </a:p>
        </p:txBody>
      </p:sp>
      <p:sp>
        <p:nvSpPr>
          <p:cNvPr id="21512" name="Line 5"/>
          <p:cNvSpPr>
            <a:spLocks noChangeShapeType="1"/>
          </p:cNvSpPr>
          <p:nvPr/>
        </p:nvSpPr>
        <p:spPr bwMode="auto">
          <a:xfrm>
            <a:off x="2663825" y="3021013"/>
            <a:ext cx="1044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3" name="Line 6"/>
          <p:cNvSpPr>
            <a:spLocks noChangeShapeType="1"/>
          </p:cNvSpPr>
          <p:nvPr/>
        </p:nvSpPr>
        <p:spPr bwMode="auto">
          <a:xfrm>
            <a:off x="5653088" y="3021013"/>
            <a:ext cx="1044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4" name="Line 7"/>
          <p:cNvSpPr>
            <a:spLocks noChangeShapeType="1"/>
          </p:cNvSpPr>
          <p:nvPr/>
        </p:nvSpPr>
        <p:spPr bwMode="auto">
          <a:xfrm>
            <a:off x="6048375" y="3128963"/>
            <a:ext cx="1044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6293" name="Rectangle 69"/>
          <p:cNvSpPr>
            <a:spLocks noChangeArrowheads="1"/>
          </p:cNvSpPr>
          <p:nvPr/>
        </p:nvSpPr>
        <p:spPr bwMode="auto">
          <a:xfrm>
            <a:off x="4643438" y="5661025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</a:rPr>
              <a:t>用</a:t>
            </a:r>
            <a:r>
              <a:rPr lang="en-US" altLang="zh-CN" sz="2400">
                <a:solidFill>
                  <a:srgbClr val="0000FF"/>
                </a:solidFill>
                <a:latin typeface="Arial" panose="020B0604020202020204" pitchFamily="34" charset="0"/>
              </a:rPr>
              <a:t>Moore</a:t>
            </a:r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</a:rPr>
              <a:t>电路实现，如何</a:t>
            </a:r>
            <a:r>
              <a:rPr lang="en-US" altLang="zh-CN" sz="240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1716296" name="Rectangle 72"/>
          <p:cNvSpPr>
            <a:spLocks noChangeArrowheads="1"/>
          </p:cNvSpPr>
          <p:nvPr/>
        </p:nvSpPr>
        <p:spPr bwMode="auto">
          <a:xfrm>
            <a:off x="5148263" y="5049838"/>
            <a:ext cx="2716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</a:rPr>
              <a:t>检测“</a:t>
            </a:r>
            <a:r>
              <a:rPr lang="en-US" altLang="zh-CN" sz="2400">
                <a:solidFill>
                  <a:srgbClr val="0000FF"/>
                </a:solidFill>
                <a:latin typeface="Arial" panose="020B0604020202020204" pitchFamily="34" charset="0"/>
              </a:rPr>
              <a:t>011”</a:t>
            </a:r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</a:rPr>
              <a:t>，如何</a:t>
            </a:r>
            <a:r>
              <a:rPr lang="en-US" altLang="zh-CN" sz="240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lang="zh-CN" altLang="en-US" sz="240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6"/>
          <p:cNvGrpSpPr>
            <a:grpSpLocks/>
          </p:cNvGrpSpPr>
          <p:nvPr/>
        </p:nvGrpSpPr>
        <p:grpSpPr bwMode="auto">
          <a:xfrm>
            <a:off x="827088" y="4006850"/>
            <a:ext cx="5508625" cy="1727200"/>
            <a:chOff x="521" y="2524"/>
            <a:chExt cx="3470" cy="1088"/>
          </a:xfrm>
        </p:grpSpPr>
        <p:sp>
          <p:nvSpPr>
            <p:cNvPr id="21529" name="Text Box 31"/>
            <p:cNvSpPr txBox="1">
              <a:spLocks noChangeArrowheads="1"/>
            </p:cNvSpPr>
            <p:nvPr/>
          </p:nvSpPr>
          <p:spPr bwMode="auto">
            <a:xfrm>
              <a:off x="2553" y="2659"/>
              <a:ext cx="3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Q</a:t>
              </a:r>
              <a:r>
                <a:rPr kumimoji="1" lang="en-US" altLang="zh-CN" sz="2400" baseline="-25000"/>
                <a:t>1</a:t>
              </a:r>
              <a:endParaRPr kumimoji="1" lang="en-US" altLang="zh-CN" sz="2400"/>
            </a:p>
          </p:txBody>
        </p:sp>
        <p:sp>
          <p:nvSpPr>
            <p:cNvPr id="21530" name="Rectangle 8"/>
            <p:cNvSpPr>
              <a:spLocks noChangeArrowheads="1"/>
            </p:cNvSpPr>
            <p:nvPr/>
          </p:nvSpPr>
          <p:spPr bwMode="auto">
            <a:xfrm>
              <a:off x="1183" y="2833"/>
              <a:ext cx="427" cy="59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1531" name="Line 9"/>
            <p:cNvSpPr>
              <a:spLocks noChangeShapeType="1"/>
            </p:cNvSpPr>
            <p:nvPr/>
          </p:nvSpPr>
          <p:spPr bwMode="auto">
            <a:xfrm>
              <a:off x="879" y="2977"/>
              <a:ext cx="3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532" name="Group 10"/>
            <p:cNvGrpSpPr>
              <a:grpSpLocks/>
            </p:cNvGrpSpPr>
            <p:nvPr/>
          </p:nvGrpSpPr>
          <p:grpSpPr bwMode="auto">
            <a:xfrm>
              <a:off x="1183" y="3181"/>
              <a:ext cx="83" cy="146"/>
              <a:chOff x="1096" y="2853"/>
              <a:chExt cx="43" cy="96"/>
            </a:xfrm>
          </p:grpSpPr>
          <p:sp>
            <p:nvSpPr>
              <p:cNvPr id="21561" name="Line 11"/>
              <p:cNvSpPr>
                <a:spLocks noChangeShapeType="1"/>
              </p:cNvSpPr>
              <p:nvPr/>
            </p:nvSpPr>
            <p:spPr bwMode="auto">
              <a:xfrm>
                <a:off x="1096" y="2853"/>
                <a:ext cx="43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62" name="Line 12"/>
              <p:cNvSpPr>
                <a:spLocks noChangeShapeType="1"/>
              </p:cNvSpPr>
              <p:nvPr/>
            </p:nvSpPr>
            <p:spPr bwMode="auto">
              <a:xfrm flipH="1">
                <a:off x="1096" y="2901"/>
                <a:ext cx="43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533" name="Line 13"/>
            <p:cNvSpPr>
              <a:spLocks noChangeShapeType="1"/>
            </p:cNvSpPr>
            <p:nvPr/>
          </p:nvSpPr>
          <p:spPr bwMode="auto">
            <a:xfrm flipH="1">
              <a:off x="884" y="3252"/>
              <a:ext cx="29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Line 14"/>
            <p:cNvSpPr>
              <a:spLocks noChangeShapeType="1"/>
            </p:cNvSpPr>
            <p:nvPr/>
          </p:nvSpPr>
          <p:spPr bwMode="auto">
            <a:xfrm>
              <a:off x="1610" y="2977"/>
              <a:ext cx="2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Text Box 15"/>
            <p:cNvSpPr txBox="1">
              <a:spLocks noChangeArrowheads="1"/>
            </p:cNvSpPr>
            <p:nvPr/>
          </p:nvSpPr>
          <p:spPr bwMode="auto">
            <a:xfrm>
              <a:off x="1166" y="2848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D</a:t>
              </a:r>
            </a:p>
          </p:txBody>
        </p:sp>
        <p:sp>
          <p:nvSpPr>
            <p:cNvPr id="21536" name="Rectangle 17"/>
            <p:cNvSpPr>
              <a:spLocks noChangeArrowheads="1"/>
            </p:cNvSpPr>
            <p:nvPr/>
          </p:nvSpPr>
          <p:spPr bwMode="auto">
            <a:xfrm>
              <a:off x="2130" y="2833"/>
              <a:ext cx="407" cy="59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1537" name="Line 18"/>
            <p:cNvSpPr>
              <a:spLocks noChangeShapeType="1"/>
            </p:cNvSpPr>
            <p:nvPr/>
          </p:nvSpPr>
          <p:spPr bwMode="auto">
            <a:xfrm>
              <a:off x="1827" y="2977"/>
              <a:ext cx="30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8" name="Line 19"/>
            <p:cNvSpPr>
              <a:spLocks noChangeShapeType="1"/>
            </p:cNvSpPr>
            <p:nvPr/>
          </p:nvSpPr>
          <p:spPr bwMode="auto">
            <a:xfrm flipH="1">
              <a:off x="2000" y="3252"/>
              <a:ext cx="13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9" name="Line 20"/>
            <p:cNvSpPr>
              <a:spLocks noChangeShapeType="1"/>
            </p:cNvSpPr>
            <p:nvPr/>
          </p:nvSpPr>
          <p:spPr bwMode="auto">
            <a:xfrm>
              <a:off x="2540" y="2977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0" name="Text Box 21"/>
            <p:cNvSpPr txBox="1">
              <a:spLocks noChangeArrowheads="1"/>
            </p:cNvSpPr>
            <p:nvPr/>
          </p:nvSpPr>
          <p:spPr bwMode="auto">
            <a:xfrm>
              <a:off x="2114" y="2848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D</a:t>
              </a:r>
            </a:p>
          </p:txBody>
        </p:sp>
        <p:sp>
          <p:nvSpPr>
            <p:cNvPr id="21541" name="Line 24"/>
            <p:cNvSpPr>
              <a:spLocks noChangeShapeType="1"/>
            </p:cNvSpPr>
            <p:nvPr/>
          </p:nvSpPr>
          <p:spPr bwMode="auto">
            <a:xfrm flipH="1">
              <a:off x="2906" y="2841"/>
              <a:ext cx="2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2" name="Line 25"/>
            <p:cNvSpPr>
              <a:spLocks noChangeShapeType="1"/>
            </p:cNvSpPr>
            <p:nvPr/>
          </p:nvSpPr>
          <p:spPr bwMode="auto">
            <a:xfrm>
              <a:off x="1043" y="3252"/>
              <a:ext cx="0" cy="3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3" name="Line 26"/>
            <p:cNvSpPr>
              <a:spLocks noChangeShapeType="1"/>
            </p:cNvSpPr>
            <p:nvPr/>
          </p:nvSpPr>
          <p:spPr bwMode="auto">
            <a:xfrm>
              <a:off x="2000" y="3252"/>
              <a:ext cx="0" cy="3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4" name="Text Box 28"/>
            <p:cNvSpPr txBox="1">
              <a:spLocks noChangeArrowheads="1"/>
            </p:cNvSpPr>
            <p:nvPr/>
          </p:nvSpPr>
          <p:spPr bwMode="auto">
            <a:xfrm>
              <a:off x="566" y="2844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X</a:t>
              </a:r>
            </a:p>
          </p:txBody>
        </p:sp>
        <p:sp>
          <p:nvSpPr>
            <p:cNvPr id="21545" name="Text Box 29"/>
            <p:cNvSpPr txBox="1">
              <a:spLocks noChangeArrowheads="1"/>
            </p:cNvSpPr>
            <p:nvPr/>
          </p:nvSpPr>
          <p:spPr bwMode="auto">
            <a:xfrm>
              <a:off x="521" y="3136"/>
              <a:ext cx="3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CP</a:t>
              </a:r>
            </a:p>
          </p:txBody>
        </p:sp>
        <p:sp>
          <p:nvSpPr>
            <p:cNvPr id="21546" name="Text Box 30"/>
            <p:cNvSpPr txBox="1">
              <a:spLocks noChangeArrowheads="1"/>
            </p:cNvSpPr>
            <p:nvPr/>
          </p:nvSpPr>
          <p:spPr bwMode="auto">
            <a:xfrm>
              <a:off x="1623" y="2659"/>
              <a:ext cx="3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Q</a:t>
              </a:r>
              <a:r>
                <a:rPr kumimoji="1" lang="en-US" altLang="zh-CN" sz="2400" baseline="-25000"/>
                <a:t>0</a:t>
              </a:r>
              <a:endParaRPr kumimoji="1" lang="en-US" altLang="zh-CN" sz="2400"/>
            </a:p>
          </p:txBody>
        </p:sp>
        <p:grpSp>
          <p:nvGrpSpPr>
            <p:cNvPr id="21547" name="Group 33"/>
            <p:cNvGrpSpPr>
              <a:grpSpLocks/>
            </p:cNvGrpSpPr>
            <p:nvPr/>
          </p:nvGrpSpPr>
          <p:grpSpPr bwMode="auto">
            <a:xfrm>
              <a:off x="2126" y="3191"/>
              <a:ext cx="83" cy="146"/>
              <a:chOff x="1096" y="2853"/>
              <a:chExt cx="43" cy="96"/>
            </a:xfrm>
          </p:grpSpPr>
          <p:sp>
            <p:nvSpPr>
              <p:cNvPr id="21559" name="Line 34"/>
              <p:cNvSpPr>
                <a:spLocks noChangeShapeType="1"/>
              </p:cNvSpPr>
              <p:nvPr/>
            </p:nvSpPr>
            <p:spPr bwMode="auto">
              <a:xfrm>
                <a:off x="1096" y="2853"/>
                <a:ext cx="43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60" name="Line 35"/>
              <p:cNvSpPr>
                <a:spLocks noChangeShapeType="1"/>
              </p:cNvSpPr>
              <p:nvPr/>
            </p:nvSpPr>
            <p:spPr bwMode="auto">
              <a:xfrm flipH="1">
                <a:off x="1096" y="2901"/>
                <a:ext cx="43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548" name="Line 39"/>
            <p:cNvSpPr>
              <a:spLocks noChangeShapeType="1"/>
            </p:cNvSpPr>
            <p:nvPr/>
          </p:nvSpPr>
          <p:spPr bwMode="auto">
            <a:xfrm>
              <a:off x="1043" y="3612"/>
              <a:ext cx="9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9" name="Oval 46"/>
            <p:cNvSpPr>
              <a:spLocks noChangeArrowheads="1"/>
            </p:cNvSpPr>
            <p:nvPr/>
          </p:nvSpPr>
          <p:spPr bwMode="auto">
            <a:xfrm>
              <a:off x="2540" y="3226"/>
              <a:ext cx="77" cy="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1550" name="Line 55"/>
            <p:cNvSpPr>
              <a:spLocks noChangeShapeType="1"/>
            </p:cNvSpPr>
            <p:nvPr/>
          </p:nvSpPr>
          <p:spPr bwMode="auto">
            <a:xfrm>
              <a:off x="1043" y="2617"/>
              <a:ext cx="0" cy="3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1" name="Line 56"/>
            <p:cNvSpPr>
              <a:spLocks noChangeShapeType="1"/>
            </p:cNvSpPr>
            <p:nvPr/>
          </p:nvSpPr>
          <p:spPr bwMode="auto">
            <a:xfrm>
              <a:off x="1950" y="2728"/>
              <a:ext cx="0" cy="2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2" name="Line 57"/>
            <p:cNvSpPr>
              <a:spLocks noChangeShapeType="1"/>
            </p:cNvSpPr>
            <p:nvPr/>
          </p:nvSpPr>
          <p:spPr bwMode="auto">
            <a:xfrm>
              <a:off x="1043" y="2614"/>
              <a:ext cx="20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3" name="Line 58"/>
            <p:cNvSpPr>
              <a:spLocks noChangeShapeType="1"/>
            </p:cNvSpPr>
            <p:nvPr/>
          </p:nvSpPr>
          <p:spPr bwMode="auto">
            <a:xfrm>
              <a:off x="1950" y="2728"/>
              <a:ext cx="115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4" name="Line 59"/>
            <p:cNvSpPr>
              <a:spLocks noChangeShapeType="1"/>
            </p:cNvSpPr>
            <p:nvPr/>
          </p:nvSpPr>
          <p:spPr bwMode="auto">
            <a:xfrm>
              <a:off x="2906" y="2841"/>
              <a:ext cx="0" cy="1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5" name="Line 65"/>
            <p:cNvSpPr>
              <a:spLocks noChangeShapeType="1"/>
            </p:cNvSpPr>
            <p:nvPr/>
          </p:nvSpPr>
          <p:spPr bwMode="auto">
            <a:xfrm>
              <a:off x="3470" y="2728"/>
              <a:ext cx="2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6" name="Text Box 66"/>
            <p:cNvSpPr txBox="1">
              <a:spLocks noChangeArrowheads="1"/>
            </p:cNvSpPr>
            <p:nvPr/>
          </p:nvSpPr>
          <p:spPr bwMode="auto">
            <a:xfrm>
              <a:off x="3787" y="2635"/>
              <a:ext cx="204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400" b="0">
                  <a:ea typeface="楷体_GB2312" pitchFamily="49" charset="-122"/>
                </a:rPr>
                <a:t>Z</a:t>
              </a:r>
              <a:endParaRPr kumimoji="1" lang="en-US" altLang="zh-CN" sz="2400" b="0" baseline="-25000">
                <a:ea typeface="楷体_GB2312" pitchFamily="49" charset="-122"/>
              </a:endParaRPr>
            </a:p>
          </p:txBody>
        </p:sp>
        <p:sp>
          <p:nvSpPr>
            <p:cNvPr id="21557" name="AutoShape 67"/>
            <p:cNvSpPr>
              <a:spLocks noChangeArrowheads="1"/>
            </p:cNvSpPr>
            <p:nvPr/>
          </p:nvSpPr>
          <p:spPr bwMode="auto">
            <a:xfrm>
              <a:off x="3110" y="2524"/>
              <a:ext cx="354" cy="389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1558" name="Oval 73"/>
            <p:cNvSpPr>
              <a:spLocks noChangeArrowheads="1"/>
            </p:cNvSpPr>
            <p:nvPr/>
          </p:nvSpPr>
          <p:spPr bwMode="auto">
            <a:xfrm>
              <a:off x="1610" y="3226"/>
              <a:ext cx="77" cy="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75"/>
          <p:cNvGrpSpPr>
            <a:grpSpLocks/>
          </p:cNvGrpSpPr>
          <p:nvPr/>
        </p:nvGrpSpPr>
        <p:grpSpPr bwMode="auto">
          <a:xfrm>
            <a:off x="898525" y="5014913"/>
            <a:ext cx="3116263" cy="1117600"/>
            <a:chOff x="566" y="3159"/>
            <a:chExt cx="1963" cy="704"/>
          </a:xfrm>
        </p:grpSpPr>
        <p:sp>
          <p:nvSpPr>
            <p:cNvPr id="21519" name="Line 40"/>
            <p:cNvSpPr>
              <a:spLocks noChangeShapeType="1"/>
            </p:cNvSpPr>
            <p:nvPr/>
          </p:nvSpPr>
          <p:spPr bwMode="auto">
            <a:xfrm flipH="1">
              <a:off x="884" y="3748"/>
              <a:ext cx="14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520" name="Group 48"/>
            <p:cNvGrpSpPr>
              <a:grpSpLocks/>
            </p:cNvGrpSpPr>
            <p:nvPr/>
          </p:nvGrpSpPr>
          <p:grpSpPr bwMode="auto">
            <a:xfrm>
              <a:off x="566" y="3612"/>
              <a:ext cx="307" cy="251"/>
              <a:chOff x="657" y="3861"/>
              <a:chExt cx="307" cy="251"/>
            </a:xfrm>
          </p:grpSpPr>
          <p:sp>
            <p:nvSpPr>
              <p:cNvPr id="21527" name="Text Box 41"/>
              <p:cNvSpPr txBox="1">
                <a:spLocks noChangeArrowheads="1"/>
              </p:cNvSpPr>
              <p:nvPr/>
            </p:nvSpPr>
            <p:spPr bwMode="auto">
              <a:xfrm>
                <a:off x="657" y="3861"/>
                <a:ext cx="307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Aft>
                    <a:spcPct val="20000"/>
                  </a:spcAft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ct val="0"/>
                  </a:spcAft>
                  <a:buFontTx/>
                  <a:buNone/>
                </a:pPr>
                <a:r>
                  <a:rPr kumimoji="1" lang="en-US" altLang="zh-CN" sz="2000">
                    <a:ea typeface="楷体_GB2312" pitchFamily="49" charset="-122"/>
                  </a:rPr>
                  <a:t>R</a:t>
                </a:r>
                <a:r>
                  <a:rPr kumimoji="1" lang="en-US" altLang="zh-CN" sz="2000" baseline="-25000">
                    <a:ea typeface="楷体_GB2312" pitchFamily="49" charset="-122"/>
                  </a:rPr>
                  <a:t>D</a:t>
                </a:r>
                <a:endParaRPr kumimoji="1" lang="en-US" altLang="zh-CN" sz="2000">
                  <a:ea typeface="楷体_GB2312" pitchFamily="49" charset="-122"/>
                </a:endParaRPr>
              </a:p>
            </p:txBody>
          </p:sp>
          <p:sp>
            <p:nvSpPr>
              <p:cNvPr id="21528" name="Line 42"/>
              <p:cNvSpPr>
                <a:spLocks noChangeShapeType="1"/>
              </p:cNvSpPr>
              <p:nvPr/>
            </p:nvSpPr>
            <p:spPr bwMode="auto">
              <a:xfrm>
                <a:off x="707" y="3908"/>
                <a:ext cx="1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521" name="Oval 43"/>
            <p:cNvSpPr>
              <a:spLocks noChangeArrowheads="1"/>
            </p:cNvSpPr>
            <p:nvPr/>
          </p:nvSpPr>
          <p:spPr bwMode="auto">
            <a:xfrm>
              <a:off x="1351" y="3431"/>
              <a:ext cx="77" cy="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1522" name="Line 45"/>
            <p:cNvSpPr>
              <a:spLocks noChangeShapeType="1"/>
            </p:cNvSpPr>
            <p:nvPr/>
          </p:nvSpPr>
          <p:spPr bwMode="auto">
            <a:xfrm>
              <a:off x="1383" y="3499"/>
              <a:ext cx="0" cy="2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3" name="Line 47"/>
            <p:cNvSpPr>
              <a:spLocks noChangeShapeType="1"/>
            </p:cNvSpPr>
            <p:nvPr/>
          </p:nvSpPr>
          <p:spPr bwMode="auto">
            <a:xfrm>
              <a:off x="2335" y="3499"/>
              <a:ext cx="0" cy="2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4" name="Text Box 50"/>
            <p:cNvSpPr txBox="1">
              <a:spLocks noChangeArrowheads="1"/>
            </p:cNvSpPr>
            <p:nvPr/>
          </p:nvSpPr>
          <p:spPr bwMode="auto">
            <a:xfrm>
              <a:off x="1292" y="3159"/>
              <a:ext cx="30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000">
                  <a:ea typeface="楷体_GB2312" pitchFamily="49" charset="-122"/>
                </a:rPr>
                <a:t>R</a:t>
              </a:r>
              <a:r>
                <a:rPr kumimoji="1" lang="en-US" altLang="zh-CN" sz="2000" baseline="-25000">
                  <a:ea typeface="楷体_GB2312" pitchFamily="49" charset="-122"/>
                </a:rPr>
                <a:t>D</a:t>
              </a:r>
              <a:endParaRPr kumimoji="1" lang="en-US" altLang="zh-CN" sz="2000">
                <a:ea typeface="楷体_GB2312" pitchFamily="49" charset="-122"/>
              </a:endParaRPr>
            </a:p>
          </p:txBody>
        </p:sp>
        <p:sp>
          <p:nvSpPr>
            <p:cNvPr id="21525" name="Text Box 53"/>
            <p:cNvSpPr txBox="1">
              <a:spLocks noChangeArrowheads="1"/>
            </p:cNvSpPr>
            <p:nvPr/>
          </p:nvSpPr>
          <p:spPr bwMode="auto">
            <a:xfrm>
              <a:off x="2222" y="3159"/>
              <a:ext cx="30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000">
                  <a:ea typeface="楷体_GB2312" pitchFamily="49" charset="-122"/>
                </a:rPr>
                <a:t>R</a:t>
              </a:r>
              <a:r>
                <a:rPr kumimoji="1" lang="en-US" altLang="zh-CN" sz="2000" baseline="-25000">
                  <a:ea typeface="楷体_GB2312" pitchFamily="49" charset="-122"/>
                </a:rPr>
                <a:t>D</a:t>
              </a:r>
              <a:endParaRPr kumimoji="1" lang="en-US" altLang="zh-CN" sz="2000">
                <a:ea typeface="楷体_GB2312" pitchFamily="49" charset="-122"/>
              </a:endParaRPr>
            </a:p>
          </p:txBody>
        </p:sp>
        <p:sp>
          <p:nvSpPr>
            <p:cNvPr id="21526" name="Oval 74"/>
            <p:cNvSpPr>
              <a:spLocks noChangeArrowheads="1"/>
            </p:cNvSpPr>
            <p:nvPr/>
          </p:nvSpPr>
          <p:spPr bwMode="auto">
            <a:xfrm>
              <a:off x="2290" y="3430"/>
              <a:ext cx="77" cy="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6293" grpId="0"/>
      <p:bldP spid="171629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zh-CN" altLang="en-US" dirty="0"/>
              <a:t>电子技术基础</a:t>
            </a:r>
            <a:r>
              <a:rPr lang="en-US" altLang="zh-CN" dirty="0"/>
              <a:t>-</a:t>
            </a:r>
            <a:r>
              <a:rPr lang="zh-CN" altLang="en-US" dirty="0"/>
              <a:t>数字部分</a:t>
            </a:r>
            <a:endParaRPr lang="en-US" altLang="zh-CN" dirty="0"/>
          </a:p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dirty="0"/>
              <a:t>P357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dirty="0"/>
              <a:t>6.5.1</a:t>
            </a:r>
            <a:r>
              <a:rPr lang="zh-CN" altLang="en-US" dirty="0"/>
              <a:t>，</a:t>
            </a:r>
            <a:r>
              <a:rPr lang="en-US" altLang="zh-CN" dirty="0"/>
              <a:t>6.5.3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456212-F475-49AD-820F-424F73995B89}" type="datetime1">
              <a:rPr lang="zh-CN" altLang="en-US" smtClean="0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B6DB7-0A35-4B96-8514-E23FD0F5EC8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650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F9909919-4074-4EA8-AD3B-A0A8A7511B83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2355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2A8D3509-C9C2-4FC1-BEF6-52539EAF74F4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16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4788"/>
            <a:ext cx="8229600" cy="1143000"/>
          </a:xfrm>
        </p:spPr>
        <p:txBody>
          <a:bodyPr/>
          <a:lstStyle/>
          <a:p>
            <a:r>
              <a:rPr lang="en-US" altLang="zh-CN"/>
              <a:t>The End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彩蛋时间：电路板的（简易）制作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456212-F475-49AD-820F-424F73995B89}" type="datetime1">
              <a:rPr lang="zh-CN" altLang="en-US" smtClean="0"/>
              <a:pPr>
                <a:defRPr/>
              </a:pPr>
              <a:t>2021/11/1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</a:t>
            </a:r>
            <a:r>
              <a:rPr kumimoji="1" lang="zh-CN" altLang="en-US"/>
              <a:t>时序逻辑电路(</a:t>
            </a:r>
            <a:r>
              <a:rPr kumimoji="1" lang="en-US" altLang="zh-CN"/>
              <a:t>4)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B6DB7-0A35-4B96-8514-E23FD0F5EC8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7" name="How to make a PCB prototyping with UV soldermask for 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96" y="1340768"/>
            <a:ext cx="9088746" cy="51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9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03C3C209-7D03-46AD-BE56-982E096B6360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614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209681AA-13E5-4674-B54D-14E8732CCF96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41313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/>
              <a:t>内容提纲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627188"/>
            <a:ext cx="8135937" cy="4789487"/>
          </a:xfrm>
        </p:spPr>
        <p:txBody>
          <a:bodyPr/>
          <a:lstStyle/>
          <a:p>
            <a:r>
              <a:rPr lang="zh-CN" altLang="en-US" sz="3200"/>
              <a:t>寄存器</a:t>
            </a:r>
          </a:p>
          <a:p>
            <a:r>
              <a:rPr lang="zh-CN" altLang="en-US" sz="3200"/>
              <a:t>移位寄存器</a:t>
            </a:r>
          </a:p>
          <a:p>
            <a:endParaRPr lang="zh-CN" alt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2C3091D2-5DE1-49BD-83B8-B8868C9E417C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819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CFBE4A9B-BE60-4503-AAC5-077130E12015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3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寄存器</a:t>
            </a:r>
          </a:p>
        </p:txBody>
      </p:sp>
      <p:sp>
        <p:nvSpPr>
          <p:cNvPr id="166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若干触发器的集合</a:t>
            </a:r>
          </a:p>
          <a:p>
            <a:pPr lvl="1"/>
            <a:r>
              <a:rPr lang="zh-CN" altLang="en-US"/>
              <a:t>每个触发器具有相同的外围电路结构</a:t>
            </a:r>
          </a:p>
          <a:p>
            <a:pPr lvl="1"/>
            <a:r>
              <a:rPr lang="zh-CN" altLang="en-US"/>
              <a:t>所有触发器共享时钟和控制信号</a:t>
            </a:r>
          </a:p>
          <a:p>
            <a:pPr>
              <a:spcBef>
                <a:spcPct val="20000"/>
              </a:spcBef>
            </a:pPr>
            <a:r>
              <a:rPr lang="zh-CN" altLang="en-US"/>
              <a:t>控制信号选项</a:t>
            </a:r>
          </a:p>
          <a:p>
            <a:pPr lvl="1"/>
            <a:r>
              <a:rPr lang="zh-CN" altLang="en-US"/>
              <a:t>异步复位</a:t>
            </a:r>
          </a:p>
          <a:p>
            <a:pPr lvl="1"/>
            <a:r>
              <a:rPr lang="zh-CN" altLang="en-US"/>
              <a:t>输入使能</a:t>
            </a:r>
          </a:p>
          <a:p>
            <a:pPr lvl="1"/>
            <a:r>
              <a:rPr lang="zh-CN" altLang="en-US"/>
              <a:t>输出使能</a:t>
            </a: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38F28551-FA89-4355-A701-A53BE4EBD2DA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922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F5AB59D4-D8D9-406E-82E7-043CC29589FA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4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74x273</a:t>
            </a:r>
          </a:p>
        </p:txBody>
      </p:sp>
      <p:sp>
        <p:nvSpPr>
          <p:cNvPr id="174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2386013" cy="1187450"/>
          </a:xfrm>
        </p:spPr>
        <p:txBody>
          <a:bodyPr/>
          <a:lstStyle/>
          <a:p>
            <a:r>
              <a:rPr lang="zh-CN" altLang="en-US"/>
              <a:t>带异步清零八位寄存器</a:t>
            </a:r>
          </a:p>
        </p:txBody>
      </p:sp>
      <p:pic>
        <p:nvPicPr>
          <p:cNvPr id="17479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908050"/>
            <a:ext cx="19050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79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449388"/>
            <a:ext cx="28860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005263"/>
            <a:ext cx="8232775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6EF9AD99-1545-413F-8BAC-02E11D9E37BA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1024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4DA1065E-FC64-464C-AC6F-E5ABFD8881EB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5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74x374</a:t>
            </a:r>
            <a:endParaRPr lang="zh-CN" altLang="en-US"/>
          </a:p>
        </p:txBody>
      </p:sp>
      <p:sp>
        <p:nvSpPr>
          <p:cNvPr id="166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2525713" cy="2001837"/>
          </a:xfrm>
        </p:spPr>
        <p:txBody>
          <a:bodyPr/>
          <a:lstStyle/>
          <a:p>
            <a:r>
              <a:rPr lang="zh-CN" altLang="en-US"/>
              <a:t>带三态输出八位寄存器</a:t>
            </a:r>
          </a:p>
        </p:txBody>
      </p:sp>
      <p:pic>
        <p:nvPicPr>
          <p:cNvPr id="1024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304925"/>
            <a:ext cx="52101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4538" y="3500438"/>
            <a:ext cx="7212012" cy="2782887"/>
            <a:chOff x="560" y="2205"/>
            <a:chExt cx="4543" cy="1753"/>
          </a:xfrm>
        </p:grpSpPr>
        <p:sp>
          <p:nvSpPr>
            <p:cNvPr id="10249" name="Rectangle 6"/>
            <p:cNvSpPr>
              <a:spLocks noChangeArrowheads="1"/>
            </p:cNvSpPr>
            <p:nvPr/>
          </p:nvSpPr>
          <p:spPr bwMode="auto">
            <a:xfrm>
              <a:off x="3860" y="3740"/>
              <a:ext cx="1243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高阻</a:t>
              </a:r>
            </a:p>
          </p:txBody>
        </p:sp>
        <p:sp>
          <p:nvSpPr>
            <p:cNvPr id="10250" name="Rectangle 7"/>
            <p:cNvSpPr>
              <a:spLocks noChangeArrowheads="1"/>
            </p:cNvSpPr>
            <p:nvPr/>
          </p:nvSpPr>
          <p:spPr bwMode="auto">
            <a:xfrm>
              <a:off x="2882" y="3740"/>
              <a:ext cx="978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0251" name="Rectangle 8"/>
            <p:cNvSpPr>
              <a:spLocks noChangeArrowheads="1"/>
            </p:cNvSpPr>
            <p:nvPr/>
          </p:nvSpPr>
          <p:spPr bwMode="auto">
            <a:xfrm>
              <a:off x="2443" y="3740"/>
              <a:ext cx="439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0252" name="Rectangle 9"/>
            <p:cNvSpPr>
              <a:spLocks noChangeArrowheads="1"/>
            </p:cNvSpPr>
            <p:nvPr/>
          </p:nvSpPr>
          <p:spPr bwMode="auto">
            <a:xfrm>
              <a:off x="1999" y="3740"/>
              <a:ext cx="44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↑</a:t>
              </a:r>
            </a:p>
          </p:txBody>
        </p:sp>
        <p:sp>
          <p:nvSpPr>
            <p:cNvPr id="10253" name="Rectangle 10"/>
            <p:cNvSpPr>
              <a:spLocks noChangeArrowheads="1"/>
            </p:cNvSpPr>
            <p:nvPr/>
          </p:nvSpPr>
          <p:spPr bwMode="auto">
            <a:xfrm>
              <a:off x="1539" y="3740"/>
              <a:ext cx="46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0254" name="Rectangle 11"/>
            <p:cNvSpPr>
              <a:spLocks noChangeArrowheads="1"/>
            </p:cNvSpPr>
            <p:nvPr/>
          </p:nvSpPr>
          <p:spPr bwMode="auto">
            <a:xfrm>
              <a:off x="3860" y="3538"/>
              <a:ext cx="124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高阻</a:t>
              </a:r>
            </a:p>
          </p:txBody>
        </p:sp>
        <p:sp>
          <p:nvSpPr>
            <p:cNvPr id="10255" name="Rectangle 12"/>
            <p:cNvSpPr>
              <a:spLocks noChangeArrowheads="1"/>
            </p:cNvSpPr>
            <p:nvPr/>
          </p:nvSpPr>
          <p:spPr bwMode="auto">
            <a:xfrm>
              <a:off x="2882" y="3538"/>
              <a:ext cx="97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0256" name="Rectangle 13"/>
            <p:cNvSpPr>
              <a:spLocks noChangeArrowheads="1"/>
            </p:cNvSpPr>
            <p:nvPr/>
          </p:nvSpPr>
          <p:spPr bwMode="auto">
            <a:xfrm>
              <a:off x="2443" y="3538"/>
              <a:ext cx="43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0257" name="Rectangle 14"/>
            <p:cNvSpPr>
              <a:spLocks noChangeArrowheads="1"/>
            </p:cNvSpPr>
            <p:nvPr/>
          </p:nvSpPr>
          <p:spPr bwMode="auto">
            <a:xfrm>
              <a:off x="1999" y="3538"/>
              <a:ext cx="44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↑</a:t>
              </a:r>
            </a:p>
          </p:txBody>
        </p:sp>
        <p:sp>
          <p:nvSpPr>
            <p:cNvPr id="10258" name="Rectangle 15"/>
            <p:cNvSpPr>
              <a:spLocks noChangeArrowheads="1"/>
            </p:cNvSpPr>
            <p:nvPr/>
          </p:nvSpPr>
          <p:spPr bwMode="auto">
            <a:xfrm>
              <a:off x="1539" y="3538"/>
              <a:ext cx="46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0259" name="Rectangle 16"/>
            <p:cNvSpPr>
              <a:spLocks noChangeArrowheads="1"/>
            </p:cNvSpPr>
            <p:nvPr/>
          </p:nvSpPr>
          <p:spPr bwMode="auto">
            <a:xfrm>
              <a:off x="560" y="3538"/>
              <a:ext cx="1073" cy="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存入数据</a:t>
              </a:r>
            </a:p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禁止输出</a:t>
              </a:r>
            </a:p>
          </p:txBody>
        </p:sp>
        <p:sp>
          <p:nvSpPr>
            <p:cNvPr id="10260" name="Rectangle 17"/>
            <p:cNvSpPr>
              <a:spLocks noChangeArrowheads="1"/>
            </p:cNvSpPr>
            <p:nvPr/>
          </p:nvSpPr>
          <p:spPr bwMode="auto">
            <a:xfrm>
              <a:off x="2882" y="3336"/>
              <a:ext cx="97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0261" name="Rectangle 18"/>
            <p:cNvSpPr>
              <a:spLocks noChangeArrowheads="1"/>
            </p:cNvSpPr>
            <p:nvPr/>
          </p:nvSpPr>
          <p:spPr bwMode="auto">
            <a:xfrm>
              <a:off x="2443" y="3336"/>
              <a:ext cx="43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0262" name="Rectangle 19"/>
            <p:cNvSpPr>
              <a:spLocks noChangeArrowheads="1"/>
            </p:cNvSpPr>
            <p:nvPr/>
          </p:nvSpPr>
          <p:spPr bwMode="auto">
            <a:xfrm>
              <a:off x="1999" y="3336"/>
              <a:ext cx="44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↑</a:t>
              </a:r>
            </a:p>
          </p:txBody>
        </p:sp>
        <p:sp>
          <p:nvSpPr>
            <p:cNvPr id="10263" name="Rectangle 20"/>
            <p:cNvSpPr>
              <a:spLocks noChangeArrowheads="1"/>
            </p:cNvSpPr>
            <p:nvPr/>
          </p:nvSpPr>
          <p:spPr bwMode="auto">
            <a:xfrm>
              <a:off x="1539" y="3336"/>
              <a:ext cx="46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0264" name="Rectangle 21"/>
            <p:cNvSpPr>
              <a:spLocks noChangeArrowheads="1"/>
            </p:cNvSpPr>
            <p:nvPr/>
          </p:nvSpPr>
          <p:spPr bwMode="auto">
            <a:xfrm>
              <a:off x="3860" y="3113"/>
              <a:ext cx="1119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内部对应触发器的状态</a:t>
              </a:r>
            </a:p>
          </p:txBody>
        </p:sp>
        <p:sp>
          <p:nvSpPr>
            <p:cNvPr id="10265" name="Rectangle 22"/>
            <p:cNvSpPr>
              <a:spLocks noChangeArrowheads="1"/>
            </p:cNvSpPr>
            <p:nvPr/>
          </p:nvSpPr>
          <p:spPr bwMode="auto">
            <a:xfrm>
              <a:off x="2882" y="3135"/>
              <a:ext cx="978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0266" name="Rectangle 23"/>
            <p:cNvSpPr>
              <a:spLocks noChangeArrowheads="1"/>
            </p:cNvSpPr>
            <p:nvPr/>
          </p:nvSpPr>
          <p:spPr bwMode="auto">
            <a:xfrm>
              <a:off x="2443" y="3135"/>
              <a:ext cx="439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0267" name="Rectangle 24"/>
            <p:cNvSpPr>
              <a:spLocks noChangeArrowheads="1"/>
            </p:cNvSpPr>
            <p:nvPr/>
          </p:nvSpPr>
          <p:spPr bwMode="auto">
            <a:xfrm>
              <a:off x="1999" y="3135"/>
              <a:ext cx="444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↑</a:t>
              </a:r>
            </a:p>
          </p:txBody>
        </p:sp>
        <p:sp>
          <p:nvSpPr>
            <p:cNvPr id="10268" name="Rectangle 25"/>
            <p:cNvSpPr>
              <a:spLocks noChangeArrowheads="1"/>
            </p:cNvSpPr>
            <p:nvPr/>
          </p:nvSpPr>
          <p:spPr bwMode="auto">
            <a:xfrm>
              <a:off x="1539" y="3135"/>
              <a:ext cx="46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600"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0269" name="Rectangle 26"/>
            <p:cNvSpPr>
              <a:spLocks noChangeArrowheads="1"/>
            </p:cNvSpPr>
            <p:nvPr/>
          </p:nvSpPr>
          <p:spPr bwMode="auto">
            <a:xfrm>
              <a:off x="650" y="3113"/>
              <a:ext cx="916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存入数据</a:t>
              </a:r>
            </a:p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读出数据</a:t>
              </a:r>
            </a:p>
          </p:txBody>
        </p:sp>
        <p:sp>
          <p:nvSpPr>
            <p:cNvPr id="10270" name="Line 27"/>
            <p:cNvSpPr>
              <a:spLocks noChangeShapeType="1"/>
            </p:cNvSpPr>
            <p:nvPr/>
          </p:nvSpPr>
          <p:spPr bwMode="auto">
            <a:xfrm>
              <a:off x="1539" y="3135"/>
              <a:ext cx="0" cy="20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" name="Line 28"/>
            <p:cNvSpPr>
              <a:spLocks noChangeShapeType="1"/>
            </p:cNvSpPr>
            <p:nvPr/>
          </p:nvSpPr>
          <p:spPr bwMode="auto">
            <a:xfrm>
              <a:off x="1999" y="3336"/>
              <a:ext cx="0" cy="20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" name="Line 29"/>
            <p:cNvSpPr>
              <a:spLocks noChangeShapeType="1"/>
            </p:cNvSpPr>
            <p:nvPr/>
          </p:nvSpPr>
          <p:spPr bwMode="auto">
            <a:xfrm>
              <a:off x="5103" y="3538"/>
              <a:ext cx="0" cy="4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" name="Line 30"/>
            <p:cNvSpPr>
              <a:spLocks noChangeShapeType="1"/>
            </p:cNvSpPr>
            <p:nvPr/>
          </p:nvSpPr>
          <p:spPr bwMode="auto">
            <a:xfrm>
              <a:off x="1539" y="3538"/>
              <a:ext cx="0" cy="20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" name="Line 31"/>
            <p:cNvSpPr>
              <a:spLocks noChangeShapeType="1"/>
            </p:cNvSpPr>
            <p:nvPr/>
          </p:nvSpPr>
          <p:spPr bwMode="auto">
            <a:xfrm>
              <a:off x="1999" y="3740"/>
              <a:ext cx="0" cy="2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" name="Rectangle 32"/>
            <p:cNvSpPr>
              <a:spLocks noChangeArrowheads="1"/>
            </p:cNvSpPr>
            <p:nvPr/>
          </p:nvSpPr>
          <p:spPr bwMode="auto">
            <a:xfrm>
              <a:off x="3860" y="2734"/>
              <a:ext cx="1243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800">
                  <a:cs typeface="Times New Roman" panose="02020603050405020304" pitchFamily="18" charset="0"/>
                </a:rPr>
                <a:t>Q</a:t>
              </a:r>
              <a:r>
                <a:rPr lang="en-US" altLang="zh-CN" sz="1800" baseline="-30000">
                  <a:cs typeface="Times New Roman" panose="02020603050405020304" pitchFamily="18" charset="0"/>
                </a:rPr>
                <a:t>0</a:t>
              </a:r>
              <a:r>
                <a:rPr lang="en-US" altLang="zh-CN" sz="1800">
                  <a:cs typeface="Times New Roman" panose="02020603050405020304" pitchFamily="18" charset="0"/>
                </a:rPr>
                <a:t>~Q</a:t>
              </a:r>
              <a:r>
                <a:rPr lang="en-US" altLang="zh-CN" sz="1800" baseline="-30000">
                  <a:cs typeface="Times New Roman" panose="02020603050405020304" pitchFamily="18" charset="0"/>
                </a:rPr>
                <a:t>7</a:t>
              </a:r>
              <a:endParaRPr lang="en-US" altLang="zh-CN" sz="1800">
                <a:cs typeface="Times New Roman" panose="02020603050405020304" pitchFamily="18" charset="0"/>
              </a:endParaRPr>
            </a:p>
          </p:txBody>
        </p:sp>
        <p:sp>
          <p:nvSpPr>
            <p:cNvPr id="10276" name="Rectangle 33"/>
            <p:cNvSpPr>
              <a:spLocks noChangeArrowheads="1"/>
            </p:cNvSpPr>
            <p:nvPr/>
          </p:nvSpPr>
          <p:spPr bwMode="auto">
            <a:xfrm>
              <a:off x="2443" y="2770"/>
              <a:ext cx="43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800">
                  <a:cs typeface="Times New Roman" panose="02020603050405020304" pitchFamily="18" charset="0"/>
                </a:rPr>
                <a:t>D</a:t>
              </a:r>
              <a:r>
                <a:rPr lang="en-US" altLang="zh-CN" sz="1800" baseline="-20000"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0277" name="Rectangle 34"/>
            <p:cNvSpPr>
              <a:spLocks noChangeArrowheads="1"/>
            </p:cNvSpPr>
            <p:nvPr/>
          </p:nvSpPr>
          <p:spPr bwMode="auto">
            <a:xfrm>
              <a:off x="1999" y="2770"/>
              <a:ext cx="4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zh-CN" sz="1800">
                  <a:cs typeface="Times New Roman" panose="02020603050405020304" pitchFamily="18" charset="0"/>
                </a:rPr>
                <a:t>CLK</a:t>
              </a:r>
            </a:p>
          </p:txBody>
        </p:sp>
        <p:sp>
          <p:nvSpPr>
            <p:cNvPr id="10278" name="Rectangle 35"/>
            <p:cNvSpPr>
              <a:spLocks noChangeArrowheads="1"/>
            </p:cNvSpPr>
            <p:nvPr/>
          </p:nvSpPr>
          <p:spPr bwMode="auto">
            <a:xfrm>
              <a:off x="3860" y="2614"/>
              <a:ext cx="1243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输出</a:t>
              </a:r>
            </a:p>
          </p:txBody>
        </p:sp>
        <p:sp>
          <p:nvSpPr>
            <p:cNvPr id="10279" name="Rectangle 36"/>
            <p:cNvSpPr>
              <a:spLocks noChangeArrowheads="1"/>
            </p:cNvSpPr>
            <p:nvPr/>
          </p:nvSpPr>
          <p:spPr bwMode="auto">
            <a:xfrm>
              <a:off x="2882" y="2589"/>
              <a:ext cx="94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zh-CN" altLang="en-US" sz="1600"/>
                <a:t>内部触发器</a:t>
              </a:r>
            </a:p>
          </p:txBody>
        </p:sp>
        <p:sp>
          <p:nvSpPr>
            <p:cNvPr id="10280" name="Rectangle 37"/>
            <p:cNvSpPr>
              <a:spLocks noChangeArrowheads="1"/>
            </p:cNvSpPr>
            <p:nvPr/>
          </p:nvSpPr>
          <p:spPr bwMode="auto">
            <a:xfrm>
              <a:off x="1539" y="2568"/>
              <a:ext cx="134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输  入</a:t>
              </a:r>
            </a:p>
          </p:txBody>
        </p:sp>
        <p:sp>
          <p:nvSpPr>
            <p:cNvPr id="10281" name="Rectangle 38"/>
            <p:cNvSpPr>
              <a:spLocks noChangeArrowheads="1"/>
            </p:cNvSpPr>
            <p:nvPr/>
          </p:nvSpPr>
          <p:spPr bwMode="auto">
            <a:xfrm>
              <a:off x="679" y="2568"/>
              <a:ext cx="783" cy="56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buFontTx/>
                <a:buNone/>
              </a:pPr>
              <a:r>
                <a:rPr lang="zh-CN" altLang="en-US" sz="1600">
                  <a:cs typeface="Times New Roman" panose="02020603050405020304" pitchFamily="18" charset="0"/>
                </a:rPr>
                <a:t>工作模式</a:t>
              </a:r>
            </a:p>
          </p:txBody>
        </p:sp>
        <p:sp>
          <p:nvSpPr>
            <p:cNvPr id="10282" name="Line 39"/>
            <p:cNvSpPr>
              <a:spLocks noChangeShapeType="1"/>
            </p:cNvSpPr>
            <p:nvPr/>
          </p:nvSpPr>
          <p:spPr bwMode="auto">
            <a:xfrm>
              <a:off x="5103" y="2568"/>
              <a:ext cx="0" cy="20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" name="Line 40"/>
            <p:cNvSpPr>
              <a:spLocks noChangeShapeType="1"/>
            </p:cNvSpPr>
            <p:nvPr/>
          </p:nvSpPr>
          <p:spPr bwMode="auto">
            <a:xfrm>
              <a:off x="1539" y="2568"/>
              <a:ext cx="0" cy="138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" name="Line 41"/>
            <p:cNvSpPr>
              <a:spLocks noChangeShapeType="1"/>
            </p:cNvSpPr>
            <p:nvPr/>
          </p:nvSpPr>
          <p:spPr bwMode="auto">
            <a:xfrm>
              <a:off x="1999" y="2817"/>
              <a:ext cx="0" cy="109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" name="Line 42"/>
            <p:cNvSpPr>
              <a:spLocks noChangeShapeType="1"/>
            </p:cNvSpPr>
            <p:nvPr/>
          </p:nvSpPr>
          <p:spPr bwMode="auto">
            <a:xfrm>
              <a:off x="1539" y="2817"/>
              <a:ext cx="134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" name="Line 43"/>
            <p:cNvSpPr>
              <a:spLocks noChangeShapeType="1"/>
            </p:cNvSpPr>
            <p:nvPr/>
          </p:nvSpPr>
          <p:spPr bwMode="auto">
            <a:xfrm>
              <a:off x="2882" y="2568"/>
              <a:ext cx="0" cy="138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" name="Line 44"/>
            <p:cNvSpPr>
              <a:spLocks noChangeShapeType="1"/>
            </p:cNvSpPr>
            <p:nvPr/>
          </p:nvSpPr>
          <p:spPr bwMode="auto">
            <a:xfrm>
              <a:off x="3853" y="2569"/>
              <a:ext cx="0" cy="138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" name="Line 45"/>
            <p:cNvSpPr>
              <a:spLocks noChangeShapeType="1"/>
            </p:cNvSpPr>
            <p:nvPr/>
          </p:nvSpPr>
          <p:spPr bwMode="auto">
            <a:xfrm>
              <a:off x="5103" y="2776"/>
              <a:ext cx="0" cy="76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" name="Line 46"/>
            <p:cNvSpPr>
              <a:spLocks noChangeShapeType="1"/>
            </p:cNvSpPr>
            <p:nvPr/>
          </p:nvSpPr>
          <p:spPr bwMode="auto">
            <a:xfrm>
              <a:off x="2443" y="2817"/>
              <a:ext cx="0" cy="113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" name="Line 47"/>
            <p:cNvSpPr>
              <a:spLocks noChangeShapeType="1"/>
            </p:cNvSpPr>
            <p:nvPr/>
          </p:nvSpPr>
          <p:spPr bwMode="auto">
            <a:xfrm>
              <a:off x="658" y="2568"/>
              <a:ext cx="4378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1" name="Line 48"/>
            <p:cNvSpPr>
              <a:spLocks noChangeShapeType="1"/>
            </p:cNvSpPr>
            <p:nvPr/>
          </p:nvSpPr>
          <p:spPr bwMode="auto">
            <a:xfrm>
              <a:off x="658" y="3957"/>
              <a:ext cx="4378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2" name="Line 49"/>
            <p:cNvSpPr>
              <a:spLocks noChangeShapeType="1"/>
            </p:cNvSpPr>
            <p:nvPr/>
          </p:nvSpPr>
          <p:spPr bwMode="auto">
            <a:xfrm>
              <a:off x="658" y="3105"/>
              <a:ext cx="4378" cy="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3" name="Line 50"/>
            <p:cNvSpPr>
              <a:spLocks noChangeShapeType="1"/>
            </p:cNvSpPr>
            <p:nvPr/>
          </p:nvSpPr>
          <p:spPr bwMode="auto">
            <a:xfrm>
              <a:off x="658" y="3538"/>
              <a:ext cx="437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94" name="Object 51"/>
            <p:cNvGraphicFramePr>
              <a:graphicFrameLocks noChangeAspect="1"/>
            </p:cNvGraphicFramePr>
            <p:nvPr/>
          </p:nvGraphicFramePr>
          <p:xfrm>
            <a:off x="1603" y="2839"/>
            <a:ext cx="29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0" name="公式" r:id="rId5" imgW="253780" imgH="215713" progId="Equation.3">
                    <p:embed/>
                  </p:oleObj>
                </mc:Choice>
                <mc:Fallback>
                  <p:oleObj name="公式" r:id="rId5" imgW="253780" imgH="215713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3" y="2839"/>
                          <a:ext cx="290" cy="224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alpha val="0"/>
                          </a:srgb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95" name="Rectangle 52"/>
            <p:cNvSpPr>
              <a:spLocks noChangeArrowheads="1"/>
            </p:cNvSpPr>
            <p:nvPr/>
          </p:nvSpPr>
          <p:spPr bwMode="auto">
            <a:xfrm>
              <a:off x="3084" y="2795"/>
              <a:ext cx="43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  <a:buFontTx/>
                <a:buNone/>
              </a:pPr>
              <a:r>
                <a:rPr lang="en-US" altLang="zh-CN" sz="1800">
                  <a:cs typeface="Times New Roman" panose="02020603050405020304" pitchFamily="18" charset="0"/>
                </a:rPr>
                <a:t>Q</a:t>
              </a:r>
              <a:r>
                <a:rPr lang="en-US" altLang="zh-CN" sz="1800" baseline="-30000">
                  <a:cs typeface="Times New Roman" panose="02020603050405020304" pitchFamily="18" charset="0"/>
                </a:rPr>
                <a:t>i</a:t>
              </a:r>
              <a:r>
                <a:rPr lang="en-US" altLang="zh-CN" sz="1800" baseline="30000">
                  <a:cs typeface="Times New Roman" panose="02020603050405020304" pitchFamily="18" charset="0"/>
                </a:rPr>
                <a:t>n+1</a:t>
              </a:r>
              <a:endParaRPr lang="en-US" altLang="zh-CN" sz="1800" baseline="-20000">
                <a:cs typeface="Times New Roman" panose="02020603050405020304" pitchFamily="18" charset="0"/>
              </a:endParaRPr>
            </a:p>
          </p:txBody>
        </p:sp>
        <p:sp>
          <p:nvSpPr>
            <p:cNvPr id="10296" name="Text Box 53"/>
            <p:cNvSpPr txBox="1">
              <a:spLocks noChangeArrowheads="1"/>
            </p:cNvSpPr>
            <p:nvPr/>
          </p:nvSpPr>
          <p:spPr bwMode="auto">
            <a:xfrm>
              <a:off x="2200" y="2205"/>
              <a:ext cx="6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400">
                  <a:latin typeface="宋体" panose="02010600030101010101" pitchFamily="2" charset="-122"/>
                </a:rPr>
                <a:t>功能表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3BC66E6B-79B9-4556-B364-FB9138FBDB7C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1229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3B22ACD8-2AD2-4213-B886-C8E7B990E7CE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6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pic>
        <p:nvPicPr>
          <p:cNvPr id="122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1592263"/>
            <a:ext cx="38322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74x377</a:t>
            </a:r>
            <a:endParaRPr lang="zh-CN" altLang="en-US"/>
          </a:p>
        </p:txBody>
      </p:sp>
      <p:sp>
        <p:nvSpPr>
          <p:cNvPr id="1741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4510088" cy="647700"/>
          </a:xfrm>
        </p:spPr>
        <p:txBody>
          <a:bodyPr/>
          <a:lstStyle/>
          <a:p>
            <a:r>
              <a:rPr lang="zh-CN" altLang="en-US"/>
              <a:t>带输入使能八位寄存器</a:t>
            </a:r>
          </a:p>
        </p:txBody>
      </p:sp>
      <p:sp>
        <p:nvSpPr>
          <p:cNvPr id="12296" name="Text Box 6"/>
          <p:cNvSpPr txBox="1">
            <a:spLocks noChangeArrowheads="1"/>
          </p:cNvSpPr>
          <p:nvPr/>
        </p:nvSpPr>
        <p:spPr bwMode="auto">
          <a:xfrm>
            <a:off x="6597650" y="4560888"/>
            <a:ext cx="639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3200" b="0">
                <a:latin typeface="Arial" panose="020B0604020202020204" pitchFamily="34" charset="0"/>
              </a:rPr>
              <a:t>... 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92163" y="2595563"/>
            <a:ext cx="3384550" cy="2741612"/>
            <a:chOff x="499" y="1635"/>
            <a:chExt cx="2132" cy="1816"/>
          </a:xfrm>
        </p:grpSpPr>
        <p:pic>
          <p:nvPicPr>
            <p:cNvPr id="1229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" y="2001"/>
              <a:ext cx="2132" cy="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9" name="Rectangle 11"/>
            <p:cNvSpPr>
              <a:spLocks noChangeArrowheads="1"/>
            </p:cNvSpPr>
            <p:nvPr/>
          </p:nvSpPr>
          <p:spPr bwMode="auto">
            <a:xfrm>
              <a:off x="1179" y="1635"/>
              <a:ext cx="692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400">
                  <a:latin typeface="Arial" panose="020B0604020202020204" pitchFamily="34" charset="0"/>
                </a:rPr>
                <a:t>功能表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63B82C28-4FE3-4D6C-BAFB-4C7095A29DE5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3315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2DBD3B91-46B8-44CD-937C-63E9EF7D6137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7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移位寄存器</a:t>
            </a:r>
          </a:p>
        </p:txBody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3970338" cy="4824413"/>
          </a:xfrm>
        </p:spPr>
        <p:txBody>
          <a:bodyPr/>
          <a:lstStyle/>
          <a:p>
            <a:r>
              <a:rPr kumimoji="1" lang="zh-CN" altLang="en-US"/>
              <a:t>按移位方向分类</a:t>
            </a:r>
          </a:p>
          <a:p>
            <a:pPr lvl="1"/>
            <a:r>
              <a:rPr lang="zh-CN" altLang="en-US" b="1"/>
              <a:t>单向移位寄存器</a:t>
            </a:r>
          </a:p>
          <a:p>
            <a:pPr lvl="1"/>
            <a:r>
              <a:rPr lang="zh-CN" altLang="en-US" b="1"/>
              <a:t>双向移位寄存器</a:t>
            </a:r>
          </a:p>
          <a:p>
            <a:r>
              <a:rPr kumimoji="1" lang="zh-CN" altLang="en-US"/>
              <a:t>按输入输出方式分类</a:t>
            </a:r>
          </a:p>
          <a:p>
            <a:pPr lvl="1"/>
            <a:r>
              <a:rPr kumimoji="1" lang="zh-CN" altLang="en-US" b="1"/>
              <a:t>串入</a:t>
            </a:r>
            <a:r>
              <a:rPr kumimoji="1" lang="en-US" altLang="zh-CN" b="1"/>
              <a:t>—</a:t>
            </a:r>
            <a:r>
              <a:rPr kumimoji="1" lang="zh-CN" altLang="en-US" b="1"/>
              <a:t>串出</a:t>
            </a:r>
          </a:p>
          <a:p>
            <a:pPr lvl="1"/>
            <a:r>
              <a:rPr kumimoji="1" lang="zh-CN" altLang="en-US" b="1"/>
              <a:t>串入</a:t>
            </a:r>
            <a:r>
              <a:rPr kumimoji="1" lang="en-US" altLang="zh-CN" b="1"/>
              <a:t>—</a:t>
            </a:r>
            <a:r>
              <a:rPr kumimoji="1" lang="zh-CN" altLang="en-US" b="1"/>
              <a:t>并出</a:t>
            </a:r>
          </a:p>
          <a:p>
            <a:pPr lvl="1"/>
            <a:r>
              <a:rPr kumimoji="1" lang="zh-CN" altLang="en-US" b="1"/>
              <a:t>并入</a:t>
            </a:r>
            <a:r>
              <a:rPr kumimoji="1" lang="en-US" altLang="zh-CN" b="1"/>
              <a:t>—</a:t>
            </a:r>
            <a:r>
              <a:rPr kumimoji="1" lang="zh-CN" altLang="en-US" b="1"/>
              <a:t>串出</a:t>
            </a:r>
          </a:p>
          <a:p>
            <a:pPr lvl="1"/>
            <a:r>
              <a:rPr kumimoji="1" lang="zh-CN" altLang="en-US" b="1"/>
              <a:t>并入</a:t>
            </a:r>
            <a:r>
              <a:rPr kumimoji="1" lang="en-US" altLang="zh-CN" b="1"/>
              <a:t>—</a:t>
            </a:r>
            <a:r>
              <a:rPr kumimoji="1" lang="zh-CN" altLang="en-US" b="1"/>
              <a:t>并出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35488" y="1773238"/>
            <a:ext cx="3902075" cy="4584700"/>
            <a:chOff x="2880" y="867"/>
            <a:chExt cx="2458" cy="3178"/>
          </a:xfrm>
        </p:grpSpPr>
        <p:sp>
          <p:nvSpPr>
            <p:cNvPr id="13320" name="Rectangle 5"/>
            <p:cNvSpPr>
              <a:spLocks noChangeArrowheads="1"/>
            </p:cNvSpPr>
            <p:nvPr/>
          </p:nvSpPr>
          <p:spPr bwMode="auto">
            <a:xfrm>
              <a:off x="3047" y="872"/>
              <a:ext cx="304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21" name="Rectangle 6"/>
            <p:cNvSpPr>
              <a:spLocks noChangeArrowheads="1"/>
            </p:cNvSpPr>
            <p:nvPr/>
          </p:nvSpPr>
          <p:spPr bwMode="auto">
            <a:xfrm>
              <a:off x="3653" y="877"/>
              <a:ext cx="304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22" name="Rectangle 7"/>
            <p:cNvSpPr>
              <a:spLocks noChangeArrowheads="1"/>
            </p:cNvSpPr>
            <p:nvPr/>
          </p:nvSpPr>
          <p:spPr bwMode="auto">
            <a:xfrm>
              <a:off x="4259" y="867"/>
              <a:ext cx="304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23" name="Rectangle 8"/>
            <p:cNvSpPr>
              <a:spLocks noChangeArrowheads="1"/>
            </p:cNvSpPr>
            <p:nvPr/>
          </p:nvSpPr>
          <p:spPr bwMode="auto">
            <a:xfrm>
              <a:off x="4865" y="872"/>
              <a:ext cx="304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24" name="Line 9"/>
            <p:cNvSpPr>
              <a:spLocks noChangeShapeType="1"/>
            </p:cNvSpPr>
            <p:nvPr/>
          </p:nvSpPr>
          <p:spPr bwMode="auto">
            <a:xfrm>
              <a:off x="2882" y="1074"/>
              <a:ext cx="16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5" name="Line 10"/>
            <p:cNvSpPr>
              <a:spLocks noChangeShapeType="1"/>
            </p:cNvSpPr>
            <p:nvPr/>
          </p:nvSpPr>
          <p:spPr bwMode="auto">
            <a:xfrm>
              <a:off x="5168" y="1086"/>
              <a:ext cx="16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6" name="Line 11"/>
            <p:cNvSpPr>
              <a:spLocks noChangeShapeType="1"/>
            </p:cNvSpPr>
            <p:nvPr/>
          </p:nvSpPr>
          <p:spPr bwMode="auto">
            <a:xfrm>
              <a:off x="3359" y="1074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7" name="Line 12"/>
            <p:cNvSpPr>
              <a:spLocks noChangeShapeType="1"/>
            </p:cNvSpPr>
            <p:nvPr/>
          </p:nvSpPr>
          <p:spPr bwMode="auto">
            <a:xfrm>
              <a:off x="3963" y="1085"/>
              <a:ext cx="2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8" name="Line 13"/>
            <p:cNvSpPr>
              <a:spLocks noChangeShapeType="1"/>
            </p:cNvSpPr>
            <p:nvPr/>
          </p:nvSpPr>
          <p:spPr bwMode="auto">
            <a:xfrm>
              <a:off x="4574" y="1074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9" name="Text Box 14"/>
            <p:cNvSpPr txBox="1">
              <a:spLocks noChangeArrowheads="1"/>
            </p:cNvSpPr>
            <p:nvPr/>
          </p:nvSpPr>
          <p:spPr bwMode="auto">
            <a:xfrm>
              <a:off x="3039" y="954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30" name="Text Box 15"/>
            <p:cNvSpPr txBox="1">
              <a:spLocks noChangeArrowheads="1"/>
            </p:cNvSpPr>
            <p:nvPr/>
          </p:nvSpPr>
          <p:spPr bwMode="auto">
            <a:xfrm>
              <a:off x="3643" y="951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31" name="Text Box 16"/>
            <p:cNvSpPr txBox="1">
              <a:spLocks noChangeArrowheads="1"/>
            </p:cNvSpPr>
            <p:nvPr/>
          </p:nvSpPr>
          <p:spPr bwMode="auto">
            <a:xfrm>
              <a:off x="4254" y="947"/>
              <a:ext cx="33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32" name="Text Box 17"/>
            <p:cNvSpPr txBox="1">
              <a:spLocks noChangeArrowheads="1"/>
            </p:cNvSpPr>
            <p:nvPr/>
          </p:nvSpPr>
          <p:spPr bwMode="auto">
            <a:xfrm>
              <a:off x="4850" y="951"/>
              <a:ext cx="334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33" name="Rectangle 18"/>
            <p:cNvSpPr>
              <a:spLocks noChangeArrowheads="1"/>
            </p:cNvSpPr>
            <p:nvPr/>
          </p:nvSpPr>
          <p:spPr bwMode="auto">
            <a:xfrm>
              <a:off x="3045" y="1601"/>
              <a:ext cx="30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34" name="Rectangle 19"/>
            <p:cNvSpPr>
              <a:spLocks noChangeArrowheads="1"/>
            </p:cNvSpPr>
            <p:nvPr/>
          </p:nvSpPr>
          <p:spPr bwMode="auto">
            <a:xfrm>
              <a:off x="3651" y="1606"/>
              <a:ext cx="30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35" name="Rectangle 20"/>
            <p:cNvSpPr>
              <a:spLocks noChangeArrowheads="1"/>
            </p:cNvSpPr>
            <p:nvPr/>
          </p:nvSpPr>
          <p:spPr bwMode="auto">
            <a:xfrm>
              <a:off x="4257" y="1596"/>
              <a:ext cx="303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36" name="Rectangle 21"/>
            <p:cNvSpPr>
              <a:spLocks noChangeArrowheads="1"/>
            </p:cNvSpPr>
            <p:nvPr/>
          </p:nvSpPr>
          <p:spPr bwMode="auto">
            <a:xfrm>
              <a:off x="4862" y="1601"/>
              <a:ext cx="30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37" name="Line 22"/>
            <p:cNvSpPr>
              <a:spLocks noChangeShapeType="1"/>
            </p:cNvSpPr>
            <p:nvPr/>
          </p:nvSpPr>
          <p:spPr bwMode="auto">
            <a:xfrm>
              <a:off x="2880" y="1803"/>
              <a:ext cx="16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8" name="Line 23"/>
            <p:cNvSpPr>
              <a:spLocks noChangeShapeType="1"/>
            </p:cNvSpPr>
            <p:nvPr/>
          </p:nvSpPr>
          <p:spPr bwMode="auto">
            <a:xfrm>
              <a:off x="3357" y="1803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9" name="Line 24"/>
            <p:cNvSpPr>
              <a:spLocks noChangeShapeType="1"/>
            </p:cNvSpPr>
            <p:nvPr/>
          </p:nvSpPr>
          <p:spPr bwMode="auto">
            <a:xfrm>
              <a:off x="3951" y="1800"/>
              <a:ext cx="2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0" name="Line 25"/>
            <p:cNvSpPr>
              <a:spLocks noChangeShapeType="1"/>
            </p:cNvSpPr>
            <p:nvPr/>
          </p:nvSpPr>
          <p:spPr bwMode="auto">
            <a:xfrm>
              <a:off x="4558" y="1804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1" name="Text Box 26"/>
            <p:cNvSpPr txBox="1">
              <a:spLocks noChangeArrowheads="1"/>
            </p:cNvSpPr>
            <p:nvPr/>
          </p:nvSpPr>
          <p:spPr bwMode="auto">
            <a:xfrm>
              <a:off x="3026" y="1684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42" name="Text Box 27"/>
            <p:cNvSpPr txBox="1">
              <a:spLocks noChangeArrowheads="1"/>
            </p:cNvSpPr>
            <p:nvPr/>
          </p:nvSpPr>
          <p:spPr bwMode="auto">
            <a:xfrm>
              <a:off x="3629" y="1681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43" name="Text Box 28"/>
            <p:cNvSpPr txBox="1">
              <a:spLocks noChangeArrowheads="1"/>
            </p:cNvSpPr>
            <p:nvPr/>
          </p:nvSpPr>
          <p:spPr bwMode="auto">
            <a:xfrm>
              <a:off x="4241" y="1677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44" name="Text Box 29"/>
            <p:cNvSpPr txBox="1">
              <a:spLocks noChangeArrowheads="1"/>
            </p:cNvSpPr>
            <p:nvPr/>
          </p:nvSpPr>
          <p:spPr bwMode="auto">
            <a:xfrm>
              <a:off x="4837" y="1681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45" name="Line 30"/>
            <p:cNvSpPr>
              <a:spLocks noChangeShapeType="1"/>
            </p:cNvSpPr>
            <p:nvPr/>
          </p:nvSpPr>
          <p:spPr bwMode="auto">
            <a:xfrm flipV="1">
              <a:off x="4110" y="1570"/>
              <a:ext cx="0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6" name="Line 31"/>
            <p:cNvSpPr>
              <a:spLocks noChangeShapeType="1"/>
            </p:cNvSpPr>
            <p:nvPr/>
          </p:nvSpPr>
          <p:spPr bwMode="auto">
            <a:xfrm flipV="1">
              <a:off x="4715" y="1570"/>
              <a:ext cx="0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7" name="Line 32"/>
            <p:cNvSpPr>
              <a:spLocks noChangeShapeType="1"/>
            </p:cNvSpPr>
            <p:nvPr/>
          </p:nvSpPr>
          <p:spPr bwMode="auto">
            <a:xfrm>
              <a:off x="5179" y="1797"/>
              <a:ext cx="1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8" name="Line 33"/>
            <p:cNvSpPr>
              <a:spLocks noChangeShapeType="1"/>
            </p:cNvSpPr>
            <p:nvPr/>
          </p:nvSpPr>
          <p:spPr bwMode="auto">
            <a:xfrm flipV="1">
              <a:off x="3513" y="1570"/>
              <a:ext cx="0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9" name="Rectangle 34"/>
            <p:cNvSpPr>
              <a:spLocks noChangeArrowheads="1"/>
            </p:cNvSpPr>
            <p:nvPr/>
          </p:nvSpPr>
          <p:spPr bwMode="auto">
            <a:xfrm>
              <a:off x="3050" y="2331"/>
              <a:ext cx="30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50" name="Rectangle 35"/>
            <p:cNvSpPr>
              <a:spLocks noChangeArrowheads="1"/>
            </p:cNvSpPr>
            <p:nvPr/>
          </p:nvSpPr>
          <p:spPr bwMode="auto">
            <a:xfrm>
              <a:off x="3656" y="2336"/>
              <a:ext cx="303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51" name="Rectangle 36"/>
            <p:cNvSpPr>
              <a:spLocks noChangeArrowheads="1"/>
            </p:cNvSpPr>
            <p:nvPr/>
          </p:nvSpPr>
          <p:spPr bwMode="auto">
            <a:xfrm>
              <a:off x="4262" y="2341"/>
              <a:ext cx="303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52" name="Rectangle 37"/>
            <p:cNvSpPr>
              <a:spLocks noChangeArrowheads="1"/>
            </p:cNvSpPr>
            <p:nvPr/>
          </p:nvSpPr>
          <p:spPr bwMode="auto">
            <a:xfrm>
              <a:off x="4867" y="2331"/>
              <a:ext cx="30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53" name="Line 38"/>
            <p:cNvSpPr>
              <a:spLocks noChangeShapeType="1"/>
            </p:cNvSpPr>
            <p:nvPr/>
          </p:nvSpPr>
          <p:spPr bwMode="auto">
            <a:xfrm rot="-5400000">
              <a:off x="3125" y="2843"/>
              <a:ext cx="1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4" name="Line 39"/>
            <p:cNvSpPr>
              <a:spLocks noChangeShapeType="1"/>
            </p:cNvSpPr>
            <p:nvPr/>
          </p:nvSpPr>
          <p:spPr bwMode="auto">
            <a:xfrm>
              <a:off x="3362" y="2533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5" name="Line 40"/>
            <p:cNvSpPr>
              <a:spLocks noChangeShapeType="1"/>
            </p:cNvSpPr>
            <p:nvPr/>
          </p:nvSpPr>
          <p:spPr bwMode="auto">
            <a:xfrm>
              <a:off x="3966" y="2530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6" name="Line 41"/>
            <p:cNvSpPr>
              <a:spLocks noChangeShapeType="1"/>
            </p:cNvSpPr>
            <p:nvPr/>
          </p:nvSpPr>
          <p:spPr bwMode="auto">
            <a:xfrm>
              <a:off x="4576" y="2534"/>
              <a:ext cx="2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7" name="Text Box 42"/>
            <p:cNvSpPr txBox="1">
              <a:spLocks noChangeArrowheads="1"/>
            </p:cNvSpPr>
            <p:nvPr/>
          </p:nvSpPr>
          <p:spPr bwMode="auto">
            <a:xfrm>
              <a:off x="3039" y="2414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58" name="Text Box 43"/>
            <p:cNvSpPr txBox="1">
              <a:spLocks noChangeArrowheads="1"/>
            </p:cNvSpPr>
            <p:nvPr/>
          </p:nvSpPr>
          <p:spPr bwMode="auto">
            <a:xfrm>
              <a:off x="3642" y="2410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59" name="Text Box 44"/>
            <p:cNvSpPr txBox="1">
              <a:spLocks noChangeArrowheads="1"/>
            </p:cNvSpPr>
            <p:nvPr/>
          </p:nvSpPr>
          <p:spPr bwMode="auto">
            <a:xfrm>
              <a:off x="4254" y="2406"/>
              <a:ext cx="333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60" name="Text Box 45"/>
            <p:cNvSpPr txBox="1">
              <a:spLocks noChangeArrowheads="1"/>
            </p:cNvSpPr>
            <p:nvPr/>
          </p:nvSpPr>
          <p:spPr bwMode="auto">
            <a:xfrm>
              <a:off x="4850" y="2410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61" name="Line 46"/>
            <p:cNvSpPr>
              <a:spLocks noChangeShapeType="1"/>
            </p:cNvSpPr>
            <p:nvPr/>
          </p:nvSpPr>
          <p:spPr bwMode="auto">
            <a:xfrm>
              <a:off x="5172" y="2523"/>
              <a:ext cx="16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62" name="Line 47"/>
            <p:cNvSpPr>
              <a:spLocks noChangeShapeType="1"/>
            </p:cNvSpPr>
            <p:nvPr/>
          </p:nvSpPr>
          <p:spPr bwMode="auto">
            <a:xfrm rot="-5400000">
              <a:off x="3731" y="2833"/>
              <a:ext cx="1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63" name="Line 48"/>
            <p:cNvSpPr>
              <a:spLocks noChangeShapeType="1"/>
            </p:cNvSpPr>
            <p:nvPr/>
          </p:nvSpPr>
          <p:spPr bwMode="auto">
            <a:xfrm rot="-5400000">
              <a:off x="4337" y="2838"/>
              <a:ext cx="1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64" name="Line 49"/>
            <p:cNvSpPr>
              <a:spLocks noChangeShapeType="1"/>
            </p:cNvSpPr>
            <p:nvPr/>
          </p:nvSpPr>
          <p:spPr bwMode="auto">
            <a:xfrm rot="-5400000">
              <a:off x="4943" y="2843"/>
              <a:ext cx="1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65" name="Rectangle 50"/>
            <p:cNvSpPr>
              <a:spLocks noChangeArrowheads="1"/>
            </p:cNvSpPr>
            <p:nvPr/>
          </p:nvSpPr>
          <p:spPr bwMode="auto">
            <a:xfrm>
              <a:off x="3055" y="3193"/>
              <a:ext cx="304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66" name="Rectangle 51"/>
            <p:cNvSpPr>
              <a:spLocks noChangeArrowheads="1"/>
            </p:cNvSpPr>
            <p:nvPr/>
          </p:nvSpPr>
          <p:spPr bwMode="auto">
            <a:xfrm>
              <a:off x="3661" y="3198"/>
              <a:ext cx="303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67" name="Rectangle 52"/>
            <p:cNvSpPr>
              <a:spLocks noChangeArrowheads="1"/>
            </p:cNvSpPr>
            <p:nvPr/>
          </p:nvSpPr>
          <p:spPr bwMode="auto">
            <a:xfrm>
              <a:off x="4267" y="3203"/>
              <a:ext cx="303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68" name="Rectangle 53"/>
            <p:cNvSpPr>
              <a:spLocks noChangeArrowheads="1"/>
            </p:cNvSpPr>
            <p:nvPr/>
          </p:nvSpPr>
          <p:spPr bwMode="auto">
            <a:xfrm>
              <a:off x="4872" y="3193"/>
              <a:ext cx="304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3369" name="Line 54"/>
            <p:cNvSpPr>
              <a:spLocks noChangeShapeType="1"/>
            </p:cNvSpPr>
            <p:nvPr/>
          </p:nvSpPr>
          <p:spPr bwMode="auto">
            <a:xfrm>
              <a:off x="3367" y="3395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70" name="Line 55"/>
            <p:cNvSpPr>
              <a:spLocks noChangeShapeType="1"/>
            </p:cNvSpPr>
            <p:nvPr/>
          </p:nvSpPr>
          <p:spPr bwMode="auto">
            <a:xfrm>
              <a:off x="3971" y="3392"/>
              <a:ext cx="2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71" name="Line 56"/>
            <p:cNvSpPr>
              <a:spLocks noChangeShapeType="1"/>
            </p:cNvSpPr>
            <p:nvPr/>
          </p:nvSpPr>
          <p:spPr bwMode="auto">
            <a:xfrm>
              <a:off x="4581" y="3396"/>
              <a:ext cx="2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72" name="Text Box 57"/>
            <p:cNvSpPr txBox="1">
              <a:spLocks noChangeArrowheads="1"/>
            </p:cNvSpPr>
            <p:nvPr/>
          </p:nvSpPr>
          <p:spPr bwMode="auto">
            <a:xfrm>
              <a:off x="3039" y="3275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73" name="Text Box 58"/>
            <p:cNvSpPr txBox="1">
              <a:spLocks noChangeArrowheads="1"/>
            </p:cNvSpPr>
            <p:nvPr/>
          </p:nvSpPr>
          <p:spPr bwMode="auto">
            <a:xfrm>
              <a:off x="3642" y="3273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74" name="Text Box 59"/>
            <p:cNvSpPr txBox="1">
              <a:spLocks noChangeArrowheads="1"/>
            </p:cNvSpPr>
            <p:nvPr/>
          </p:nvSpPr>
          <p:spPr bwMode="auto">
            <a:xfrm>
              <a:off x="4254" y="3284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75" name="Text Box 60"/>
            <p:cNvSpPr txBox="1">
              <a:spLocks noChangeArrowheads="1"/>
            </p:cNvSpPr>
            <p:nvPr/>
          </p:nvSpPr>
          <p:spPr bwMode="auto">
            <a:xfrm>
              <a:off x="4850" y="3273"/>
              <a:ext cx="33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FF</a:t>
              </a:r>
            </a:p>
          </p:txBody>
        </p:sp>
        <p:sp>
          <p:nvSpPr>
            <p:cNvPr id="13376" name="Line 61"/>
            <p:cNvSpPr>
              <a:spLocks noChangeShapeType="1"/>
            </p:cNvSpPr>
            <p:nvPr/>
          </p:nvSpPr>
          <p:spPr bwMode="auto">
            <a:xfrm flipV="1">
              <a:off x="3492" y="3158"/>
              <a:ext cx="0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77" name="Line 62"/>
            <p:cNvSpPr>
              <a:spLocks noChangeShapeType="1"/>
            </p:cNvSpPr>
            <p:nvPr/>
          </p:nvSpPr>
          <p:spPr bwMode="auto">
            <a:xfrm flipV="1">
              <a:off x="4120" y="3155"/>
              <a:ext cx="0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78" name="Line 63"/>
            <p:cNvSpPr>
              <a:spLocks noChangeShapeType="1"/>
            </p:cNvSpPr>
            <p:nvPr/>
          </p:nvSpPr>
          <p:spPr bwMode="auto">
            <a:xfrm flipV="1">
              <a:off x="4725" y="3153"/>
              <a:ext cx="0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79" name="Line 64"/>
            <p:cNvSpPr>
              <a:spLocks noChangeShapeType="1"/>
            </p:cNvSpPr>
            <p:nvPr/>
          </p:nvSpPr>
          <p:spPr bwMode="auto">
            <a:xfrm flipV="1">
              <a:off x="5317" y="3158"/>
              <a:ext cx="0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80" name="Line 65"/>
            <p:cNvSpPr>
              <a:spLocks noChangeShapeType="1"/>
            </p:cNvSpPr>
            <p:nvPr/>
          </p:nvSpPr>
          <p:spPr bwMode="auto">
            <a:xfrm>
              <a:off x="5175" y="3389"/>
              <a:ext cx="1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81" name="Line 66"/>
            <p:cNvSpPr>
              <a:spLocks noChangeShapeType="1"/>
            </p:cNvSpPr>
            <p:nvPr/>
          </p:nvSpPr>
          <p:spPr bwMode="auto">
            <a:xfrm rot="-5400000">
              <a:off x="3116" y="3705"/>
              <a:ext cx="1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82" name="Line 67"/>
            <p:cNvSpPr>
              <a:spLocks noChangeShapeType="1"/>
            </p:cNvSpPr>
            <p:nvPr/>
          </p:nvSpPr>
          <p:spPr bwMode="auto">
            <a:xfrm rot="-5400000">
              <a:off x="3722" y="3695"/>
              <a:ext cx="1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83" name="Line 68"/>
            <p:cNvSpPr>
              <a:spLocks noChangeShapeType="1"/>
            </p:cNvSpPr>
            <p:nvPr/>
          </p:nvSpPr>
          <p:spPr bwMode="auto">
            <a:xfrm rot="-5400000">
              <a:off x="4328" y="3700"/>
              <a:ext cx="1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84" name="Line 69"/>
            <p:cNvSpPr>
              <a:spLocks noChangeShapeType="1"/>
            </p:cNvSpPr>
            <p:nvPr/>
          </p:nvSpPr>
          <p:spPr bwMode="auto">
            <a:xfrm rot="-5400000">
              <a:off x="4933" y="3705"/>
              <a:ext cx="1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85" name="Text Box 70"/>
            <p:cNvSpPr txBox="1">
              <a:spLocks noChangeArrowheads="1"/>
            </p:cNvSpPr>
            <p:nvPr/>
          </p:nvSpPr>
          <p:spPr bwMode="auto">
            <a:xfrm>
              <a:off x="3669" y="1276"/>
              <a:ext cx="939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zh-CN" altLang="en-US" sz="2000"/>
                <a:t>串入－串出</a:t>
              </a:r>
            </a:p>
          </p:txBody>
        </p:sp>
        <p:sp>
          <p:nvSpPr>
            <p:cNvPr id="13386" name="Text Box 71"/>
            <p:cNvSpPr txBox="1">
              <a:spLocks noChangeArrowheads="1"/>
            </p:cNvSpPr>
            <p:nvPr/>
          </p:nvSpPr>
          <p:spPr bwMode="auto">
            <a:xfrm>
              <a:off x="3660" y="2020"/>
              <a:ext cx="939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zh-CN" altLang="en-US" sz="2000"/>
                <a:t>串入－并出</a:t>
              </a:r>
            </a:p>
          </p:txBody>
        </p:sp>
        <p:sp>
          <p:nvSpPr>
            <p:cNvPr id="13387" name="Text Box 72"/>
            <p:cNvSpPr txBox="1">
              <a:spLocks noChangeArrowheads="1"/>
            </p:cNvSpPr>
            <p:nvPr/>
          </p:nvSpPr>
          <p:spPr bwMode="auto">
            <a:xfrm>
              <a:off x="3669" y="2908"/>
              <a:ext cx="109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zh-CN" altLang="en-US" sz="2000"/>
                <a:t>并入－串出</a:t>
              </a:r>
            </a:p>
          </p:txBody>
        </p:sp>
        <p:sp>
          <p:nvSpPr>
            <p:cNvPr id="13388" name="Text Box 73"/>
            <p:cNvSpPr txBox="1">
              <a:spLocks noChangeArrowheads="1"/>
            </p:cNvSpPr>
            <p:nvPr/>
          </p:nvSpPr>
          <p:spPr bwMode="auto">
            <a:xfrm>
              <a:off x="3713" y="3770"/>
              <a:ext cx="1055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kumimoji="1" lang="zh-CN" altLang="en-US" sz="2000"/>
                <a:t>并入－并出</a:t>
              </a:r>
            </a:p>
          </p:txBody>
        </p:sp>
        <p:sp>
          <p:nvSpPr>
            <p:cNvPr id="13389" name="Line 74"/>
            <p:cNvSpPr>
              <a:spLocks noChangeShapeType="1"/>
            </p:cNvSpPr>
            <p:nvPr/>
          </p:nvSpPr>
          <p:spPr bwMode="auto">
            <a:xfrm flipV="1">
              <a:off x="5329" y="1570"/>
              <a:ext cx="0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59A4C333-F286-456A-A840-2E269FBE76AF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4339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1434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277E90A2-B16C-43FE-95BE-DDB4E7E0CAC6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8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chemeClr val="tx1"/>
                </a:solidFill>
              </a:rPr>
              <a:t>单向移位寄存器</a:t>
            </a:r>
          </a:p>
        </p:txBody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8229600" cy="1036637"/>
          </a:xfrm>
        </p:spPr>
        <p:txBody>
          <a:bodyPr/>
          <a:lstStyle/>
          <a:p>
            <a:r>
              <a:rPr kumimoji="1" lang="zh-CN" altLang="en-US"/>
              <a:t>串入</a:t>
            </a:r>
            <a:r>
              <a:rPr kumimoji="1" lang="en-US" altLang="zh-CN"/>
              <a:t>—</a:t>
            </a:r>
            <a:r>
              <a:rPr kumimoji="1" lang="zh-CN" altLang="en-US"/>
              <a:t>串出</a:t>
            </a:r>
            <a:r>
              <a:rPr kumimoji="1" lang="en-US" altLang="zh-CN"/>
              <a:t>/</a:t>
            </a:r>
            <a:r>
              <a:rPr kumimoji="1" lang="zh-CN" altLang="en-US"/>
              <a:t>并出四位移位寄存器</a:t>
            </a: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auto">
          <a:xfrm>
            <a:off x="1739900" y="3843338"/>
            <a:ext cx="8255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4344" name="Line 5"/>
          <p:cNvSpPr>
            <a:spLocks noChangeShapeType="1"/>
          </p:cNvSpPr>
          <p:nvPr/>
        </p:nvSpPr>
        <p:spPr bwMode="auto">
          <a:xfrm>
            <a:off x="1257300" y="4071938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45" name="Group 6"/>
          <p:cNvGrpSpPr>
            <a:grpSpLocks/>
          </p:cNvGrpSpPr>
          <p:nvPr/>
        </p:nvGrpSpPr>
        <p:grpSpPr bwMode="auto">
          <a:xfrm>
            <a:off x="1739900" y="4492625"/>
            <a:ext cx="131763" cy="231775"/>
            <a:chOff x="1096" y="2853"/>
            <a:chExt cx="43" cy="96"/>
          </a:xfrm>
        </p:grpSpPr>
        <p:sp>
          <p:nvSpPr>
            <p:cNvPr id="14398" name="Line 7"/>
            <p:cNvSpPr>
              <a:spLocks noChangeShapeType="1"/>
            </p:cNvSpPr>
            <p:nvPr/>
          </p:nvSpPr>
          <p:spPr bwMode="auto">
            <a:xfrm>
              <a:off x="1096" y="2853"/>
              <a:ext cx="43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9" name="Line 8"/>
            <p:cNvSpPr>
              <a:spLocks noChangeShapeType="1"/>
            </p:cNvSpPr>
            <p:nvPr/>
          </p:nvSpPr>
          <p:spPr bwMode="auto">
            <a:xfrm flipH="1">
              <a:off x="1096" y="2901"/>
              <a:ext cx="43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46" name="Line 9"/>
          <p:cNvSpPr>
            <a:spLocks noChangeShapeType="1"/>
          </p:cNvSpPr>
          <p:nvPr/>
        </p:nvSpPr>
        <p:spPr bwMode="auto">
          <a:xfrm flipH="1">
            <a:off x="1533525" y="4605338"/>
            <a:ext cx="206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7" name="Line 10"/>
          <p:cNvSpPr>
            <a:spLocks noChangeShapeType="1"/>
          </p:cNvSpPr>
          <p:nvPr/>
        </p:nvSpPr>
        <p:spPr bwMode="auto">
          <a:xfrm>
            <a:off x="2565400" y="4071938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8" name="Text Box 11"/>
          <p:cNvSpPr txBox="1">
            <a:spLocks noChangeArrowheads="1"/>
          </p:cNvSpPr>
          <p:nvPr/>
        </p:nvSpPr>
        <p:spPr bwMode="auto">
          <a:xfrm>
            <a:off x="1712913" y="3867150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/>
              <a:t>D</a:t>
            </a:r>
          </a:p>
        </p:txBody>
      </p:sp>
      <p:sp>
        <p:nvSpPr>
          <p:cNvPr id="14349" name="Text Box 12"/>
          <p:cNvSpPr txBox="1">
            <a:spLocks noChangeArrowheads="1"/>
          </p:cNvSpPr>
          <p:nvPr/>
        </p:nvSpPr>
        <p:spPr bwMode="auto">
          <a:xfrm>
            <a:off x="2016125" y="4400550"/>
            <a:ext cx="577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/>
              <a:t>FF</a:t>
            </a:r>
            <a:r>
              <a:rPr kumimoji="1" lang="en-US" altLang="zh-CN" sz="2000" baseline="-25000"/>
              <a:t>0</a:t>
            </a:r>
            <a:endParaRPr kumimoji="1" lang="en-US" altLang="zh-CN" sz="2000"/>
          </a:p>
        </p:txBody>
      </p:sp>
      <p:sp>
        <p:nvSpPr>
          <p:cNvPr id="14350" name="Rectangle 13"/>
          <p:cNvSpPr>
            <a:spLocks noChangeArrowheads="1"/>
          </p:cNvSpPr>
          <p:nvPr/>
        </p:nvSpPr>
        <p:spPr bwMode="auto">
          <a:xfrm>
            <a:off x="3390900" y="3843338"/>
            <a:ext cx="827088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4351" name="Line 14"/>
          <p:cNvSpPr>
            <a:spLocks noChangeShapeType="1"/>
          </p:cNvSpPr>
          <p:nvPr/>
        </p:nvSpPr>
        <p:spPr bwMode="auto">
          <a:xfrm>
            <a:off x="2909888" y="4071938"/>
            <a:ext cx="4810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2" name="Line 15"/>
          <p:cNvSpPr>
            <a:spLocks noChangeShapeType="1"/>
          </p:cNvSpPr>
          <p:nvPr/>
        </p:nvSpPr>
        <p:spPr bwMode="auto">
          <a:xfrm flipH="1">
            <a:off x="3184525" y="4605338"/>
            <a:ext cx="206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3" name="Line 16"/>
          <p:cNvSpPr>
            <a:spLocks noChangeShapeType="1"/>
          </p:cNvSpPr>
          <p:nvPr/>
        </p:nvSpPr>
        <p:spPr bwMode="auto">
          <a:xfrm>
            <a:off x="4217988" y="4071938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4" name="Text Box 17"/>
          <p:cNvSpPr txBox="1">
            <a:spLocks noChangeArrowheads="1"/>
          </p:cNvSpPr>
          <p:nvPr/>
        </p:nvSpPr>
        <p:spPr bwMode="auto">
          <a:xfrm>
            <a:off x="3365500" y="3867150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/>
              <a:t>D</a:t>
            </a:r>
          </a:p>
        </p:txBody>
      </p:sp>
      <p:sp>
        <p:nvSpPr>
          <p:cNvPr id="14355" name="Text Box 18"/>
          <p:cNvSpPr txBox="1">
            <a:spLocks noChangeArrowheads="1"/>
          </p:cNvSpPr>
          <p:nvPr/>
        </p:nvSpPr>
        <p:spPr bwMode="auto">
          <a:xfrm>
            <a:off x="3667125" y="4400550"/>
            <a:ext cx="577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/>
              <a:t>FF</a:t>
            </a:r>
            <a:r>
              <a:rPr kumimoji="1" lang="en-US" altLang="zh-CN" sz="2000" baseline="-25000"/>
              <a:t>1</a:t>
            </a:r>
            <a:endParaRPr kumimoji="1" lang="en-US" altLang="zh-CN" sz="2000"/>
          </a:p>
        </p:txBody>
      </p:sp>
      <p:sp>
        <p:nvSpPr>
          <p:cNvPr id="14356" name="Rectangle 19"/>
          <p:cNvSpPr>
            <a:spLocks noChangeArrowheads="1"/>
          </p:cNvSpPr>
          <p:nvPr/>
        </p:nvSpPr>
        <p:spPr bwMode="auto">
          <a:xfrm>
            <a:off x="5043488" y="3843338"/>
            <a:ext cx="8255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4357" name="Line 20"/>
          <p:cNvSpPr>
            <a:spLocks noChangeShapeType="1"/>
          </p:cNvSpPr>
          <p:nvPr/>
        </p:nvSpPr>
        <p:spPr bwMode="auto">
          <a:xfrm>
            <a:off x="4562475" y="4071938"/>
            <a:ext cx="4810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8" name="Line 21"/>
          <p:cNvSpPr>
            <a:spLocks noChangeShapeType="1"/>
          </p:cNvSpPr>
          <p:nvPr/>
        </p:nvSpPr>
        <p:spPr bwMode="auto">
          <a:xfrm flipH="1">
            <a:off x="4837113" y="4605338"/>
            <a:ext cx="206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9" name="Line 22"/>
          <p:cNvSpPr>
            <a:spLocks noChangeShapeType="1"/>
          </p:cNvSpPr>
          <p:nvPr/>
        </p:nvSpPr>
        <p:spPr bwMode="auto">
          <a:xfrm>
            <a:off x="5868988" y="4071938"/>
            <a:ext cx="414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0" name="Text Box 23"/>
          <p:cNvSpPr txBox="1">
            <a:spLocks noChangeArrowheads="1"/>
          </p:cNvSpPr>
          <p:nvPr/>
        </p:nvSpPr>
        <p:spPr bwMode="auto">
          <a:xfrm>
            <a:off x="5016500" y="3867150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/>
              <a:t>D</a:t>
            </a:r>
          </a:p>
        </p:txBody>
      </p:sp>
      <p:sp>
        <p:nvSpPr>
          <p:cNvPr id="14361" name="Text Box 24"/>
          <p:cNvSpPr txBox="1">
            <a:spLocks noChangeArrowheads="1"/>
          </p:cNvSpPr>
          <p:nvPr/>
        </p:nvSpPr>
        <p:spPr bwMode="auto">
          <a:xfrm>
            <a:off x="5319713" y="4400550"/>
            <a:ext cx="577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/>
              <a:t>FF</a:t>
            </a:r>
            <a:r>
              <a:rPr kumimoji="1" lang="en-US" altLang="zh-CN" sz="2000" baseline="-25000"/>
              <a:t>2</a:t>
            </a:r>
            <a:endParaRPr kumimoji="1" lang="en-US" altLang="zh-CN" sz="2000"/>
          </a:p>
        </p:txBody>
      </p:sp>
      <p:sp>
        <p:nvSpPr>
          <p:cNvPr id="14362" name="Rectangle 25"/>
          <p:cNvSpPr>
            <a:spLocks noChangeArrowheads="1"/>
          </p:cNvSpPr>
          <p:nvPr/>
        </p:nvSpPr>
        <p:spPr bwMode="auto">
          <a:xfrm>
            <a:off x="6696075" y="3843338"/>
            <a:ext cx="8255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4363" name="Line 26"/>
          <p:cNvSpPr>
            <a:spLocks noChangeShapeType="1"/>
          </p:cNvSpPr>
          <p:nvPr/>
        </p:nvSpPr>
        <p:spPr bwMode="auto">
          <a:xfrm>
            <a:off x="6213475" y="4071938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4" name="Line 27"/>
          <p:cNvSpPr>
            <a:spLocks noChangeShapeType="1"/>
          </p:cNvSpPr>
          <p:nvPr/>
        </p:nvSpPr>
        <p:spPr bwMode="auto">
          <a:xfrm flipH="1">
            <a:off x="6489700" y="4605338"/>
            <a:ext cx="206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5" name="Line 28"/>
          <p:cNvSpPr>
            <a:spLocks noChangeShapeType="1"/>
          </p:cNvSpPr>
          <p:nvPr/>
        </p:nvSpPr>
        <p:spPr bwMode="auto">
          <a:xfrm>
            <a:off x="1533525" y="4605338"/>
            <a:ext cx="0" cy="588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6" name="Line 29"/>
          <p:cNvSpPr>
            <a:spLocks noChangeShapeType="1"/>
          </p:cNvSpPr>
          <p:nvPr/>
        </p:nvSpPr>
        <p:spPr bwMode="auto">
          <a:xfrm>
            <a:off x="3184525" y="4605338"/>
            <a:ext cx="0" cy="588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7" name="Line 30"/>
          <p:cNvSpPr>
            <a:spLocks noChangeShapeType="1"/>
          </p:cNvSpPr>
          <p:nvPr/>
        </p:nvSpPr>
        <p:spPr bwMode="auto">
          <a:xfrm>
            <a:off x="4837113" y="4605338"/>
            <a:ext cx="0" cy="588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8" name="Line 31"/>
          <p:cNvSpPr>
            <a:spLocks noChangeShapeType="1"/>
          </p:cNvSpPr>
          <p:nvPr/>
        </p:nvSpPr>
        <p:spPr bwMode="auto">
          <a:xfrm>
            <a:off x="6489700" y="4605338"/>
            <a:ext cx="0" cy="588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9" name="Line 32"/>
          <p:cNvSpPr>
            <a:spLocks noChangeShapeType="1"/>
          </p:cNvSpPr>
          <p:nvPr/>
        </p:nvSpPr>
        <p:spPr bwMode="auto">
          <a:xfrm>
            <a:off x="7521575" y="4071938"/>
            <a:ext cx="542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70" name="Text Box 33"/>
          <p:cNvSpPr txBox="1">
            <a:spLocks noChangeArrowheads="1"/>
          </p:cNvSpPr>
          <p:nvPr/>
        </p:nvSpPr>
        <p:spPr bwMode="auto">
          <a:xfrm>
            <a:off x="6669088" y="3867150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/>
              <a:t>D</a:t>
            </a:r>
          </a:p>
        </p:txBody>
      </p:sp>
      <p:sp>
        <p:nvSpPr>
          <p:cNvPr id="14371" name="Text Box 34"/>
          <p:cNvSpPr txBox="1">
            <a:spLocks noChangeArrowheads="1"/>
          </p:cNvSpPr>
          <p:nvPr/>
        </p:nvSpPr>
        <p:spPr bwMode="auto">
          <a:xfrm>
            <a:off x="6972300" y="4400550"/>
            <a:ext cx="577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/>
              <a:t>FF</a:t>
            </a:r>
            <a:r>
              <a:rPr kumimoji="1" lang="en-US" altLang="zh-CN" sz="2000" baseline="-25000"/>
              <a:t>3</a:t>
            </a:r>
            <a:endParaRPr kumimoji="1" lang="en-US" altLang="zh-CN" sz="2000"/>
          </a:p>
        </p:txBody>
      </p:sp>
      <p:sp>
        <p:nvSpPr>
          <p:cNvPr id="14372" name="Text Box 35"/>
          <p:cNvSpPr txBox="1">
            <a:spLocks noChangeArrowheads="1"/>
          </p:cNvSpPr>
          <p:nvPr/>
        </p:nvSpPr>
        <p:spPr bwMode="auto">
          <a:xfrm>
            <a:off x="684213" y="3811588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400"/>
              <a:t>D</a:t>
            </a:r>
            <a:r>
              <a:rPr kumimoji="1" lang="en-US" altLang="zh-CN" sz="2400" baseline="-25000"/>
              <a:t>SI</a:t>
            </a:r>
            <a:endParaRPr kumimoji="1" lang="en-US" altLang="zh-CN" sz="2400"/>
          </a:p>
        </p:txBody>
      </p:sp>
      <p:sp>
        <p:nvSpPr>
          <p:cNvPr id="14373" name="Line 36"/>
          <p:cNvSpPr>
            <a:spLocks noChangeShapeType="1"/>
          </p:cNvSpPr>
          <p:nvPr/>
        </p:nvSpPr>
        <p:spPr bwMode="auto">
          <a:xfrm>
            <a:off x="1120775" y="5194300"/>
            <a:ext cx="536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74" name="Text Box 37"/>
          <p:cNvSpPr txBox="1">
            <a:spLocks noChangeArrowheads="1"/>
          </p:cNvSpPr>
          <p:nvPr/>
        </p:nvSpPr>
        <p:spPr bwMode="auto">
          <a:xfrm>
            <a:off x="771525" y="4760913"/>
            <a:ext cx="523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/>
              <a:t>CP</a:t>
            </a:r>
          </a:p>
        </p:txBody>
      </p:sp>
      <p:grpSp>
        <p:nvGrpSpPr>
          <p:cNvPr id="14375" name="Group 38"/>
          <p:cNvGrpSpPr>
            <a:grpSpLocks/>
          </p:cNvGrpSpPr>
          <p:nvPr/>
        </p:nvGrpSpPr>
        <p:grpSpPr bwMode="auto">
          <a:xfrm>
            <a:off x="2909888" y="3621088"/>
            <a:ext cx="4818062" cy="457200"/>
            <a:chOff x="1833" y="2281"/>
            <a:chExt cx="3035" cy="288"/>
          </a:xfrm>
        </p:grpSpPr>
        <p:sp>
          <p:nvSpPr>
            <p:cNvPr id="14394" name="Line 39"/>
            <p:cNvSpPr>
              <a:spLocks noChangeShapeType="1"/>
            </p:cNvSpPr>
            <p:nvPr/>
          </p:nvSpPr>
          <p:spPr bwMode="auto">
            <a:xfrm flipV="1">
              <a:off x="1833" y="228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5" name="Line 40"/>
            <p:cNvSpPr>
              <a:spLocks noChangeShapeType="1"/>
            </p:cNvSpPr>
            <p:nvPr/>
          </p:nvSpPr>
          <p:spPr bwMode="auto">
            <a:xfrm flipV="1">
              <a:off x="2874" y="228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6" name="Line 41"/>
            <p:cNvSpPr>
              <a:spLocks noChangeShapeType="1"/>
            </p:cNvSpPr>
            <p:nvPr/>
          </p:nvSpPr>
          <p:spPr bwMode="auto">
            <a:xfrm flipV="1">
              <a:off x="3914" y="228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7" name="Line 42"/>
            <p:cNvSpPr>
              <a:spLocks noChangeShapeType="1"/>
            </p:cNvSpPr>
            <p:nvPr/>
          </p:nvSpPr>
          <p:spPr bwMode="auto">
            <a:xfrm flipV="1">
              <a:off x="4868" y="228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76" name="Text Box 43"/>
          <p:cNvSpPr txBox="1">
            <a:spLocks noChangeArrowheads="1"/>
          </p:cNvSpPr>
          <p:nvPr/>
        </p:nvSpPr>
        <p:spPr bwMode="auto">
          <a:xfrm>
            <a:off x="2703513" y="3178175"/>
            <a:ext cx="522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400"/>
              <a:t>Q</a:t>
            </a:r>
            <a:r>
              <a:rPr kumimoji="1" lang="en-US" altLang="zh-CN" sz="2400" baseline="-25000"/>
              <a:t>0</a:t>
            </a:r>
            <a:endParaRPr kumimoji="1" lang="en-US" altLang="zh-CN" sz="2400"/>
          </a:p>
        </p:txBody>
      </p:sp>
      <p:sp>
        <p:nvSpPr>
          <p:cNvPr id="14377" name="Text Box 44"/>
          <p:cNvSpPr txBox="1">
            <a:spLocks noChangeArrowheads="1"/>
          </p:cNvSpPr>
          <p:nvPr/>
        </p:nvSpPr>
        <p:spPr bwMode="auto">
          <a:xfrm>
            <a:off x="4297363" y="3178175"/>
            <a:ext cx="522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400"/>
              <a:t>Q</a:t>
            </a:r>
            <a:r>
              <a:rPr kumimoji="1" lang="en-US" altLang="zh-CN" sz="2400" baseline="-25000"/>
              <a:t>1</a:t>
            </a:r>
            <a:endParaRPr kumimoji="1" lang="en-US" altLang="zh-CN" sz="2400"/>
          </a:p>
        </p:txBody>
      </p:sp>
      <p:sp>
        <p:nvSpPr>
          <p:cNvPr id="14378" name="Text Box 45"/>
          <p:cNvSpPr txBox="1">
            <a:spLocks noChangeArrowheads="1"/>
          </p:cNvSpPr>
          <p:nvPr/>
        </p:nvSpPr>
        <p:spPr bwMode="auto">
          <a:xfrm>
            <a:off x="5948363" y="3178175"/>
            <a:ext cx="522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400"/>
              <a:t>Q</a:t>
            </a:r>
            <a:r>
              <a:rPr kumimoji="1" lang="en-US" altLang="zh-CN" sz="2400" baseline="-25000"/>
              <a:t>2</a:t>
            </a:r>
            <a:endParaRPr kumimoji="1" lang="en-US" altLang="zh-CN" sz="2400"/>
          </a:p>
        </p:txBody>
      </p:sp>
      <p:sp>
        <p:nvSpPr>
          <p:cNvPr id="14379" name="Text Box 46"/>
          <p:cNvSpPr txBox="1">
            <a:spLocks noChangeArrowheads="1"/>
          </p:cNvSpPr>
          <p:nvPr/>
        </p:nvSpPr>
        <p:spPr bwMode="auto">
          <a:xfrm>
            <a:off x="7462838" y="3178175"/>
            <a:ext cx="522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400"/>
              <a:t>Q</a:t>
            </a:r>
            <a:r>
              <a:rPr kumimoji="1" lang="en-US" altLang="zh-CN" sz="2400" baseline="-25000"/>
              <a:t>3</a:t>
            </a:r>
            <a:endParaRPr kumimoji="1" lang="en-US" altLang="zh-CN" sz="2400"/>
          </a:p>
        </p:txBody>
      </p:sp>
      <p:sp>
        <p:nvSpPr>
          <p:cNvPr id="1669167" name="Text Box 47"/>
          <p:cNvSpPr txBox="1">
            <a:spLocks noChangeArrowheads="1"/>
          </p:cNvSpPr>
          <p:nvPr/>
        </p:nvSpPr>
        <p:spPr bwMode="auto">
          <a:xfrm>
            <a:off x="7667625" y="4262438"/>
            <a:ext cx="11525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zh-CN" altLang="en-US" sz="2400"/>
              <a:t>串行输出数据</a:t>
            </a:r>
          </a:p>
        </p:txBody>
      </p:sp>
      <p:sp>
        <p:nvSpPr>
          <p:cNvPr id="14381" name="Text Box 48"/>
          <p:cNvSpPr txBox="1">
            <a:spLocks noChangeArrowheads="1"/>
          </p:cNvSpPr>
          <p:nvPr/>
        </p:nvSpPr>
        <p:spPr bwMode="auto">
          <a:xfrm>
            <a:off x="8027988" y="3787775"/>
            <a:ext cx="684212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0"/>
              </a:spcAft>
              <a:buFontTx/>
              <a:buNone/>
            </a:pPr>
            <a:r>
              <a:rPr kumimoji="1" lang="en-US" altLang="zh-CN" sz="2400"/>
              <a:t>D</a:t>
            </a:r>
            <a:r>
              <a:rPr kumimoji="1" lang="en-US" altLang="zh-CN" sz="2000" baseline="-25000"/>
              <a:t>SO</a:t>
            </a:r>
            <a:endParaRPr kumimoji="1" lang="en-US" altLang="zh-CN" sz="2000"/>
          </a:p>
        </p:txBody>
      </p:sp>
      <p:sp>
        <p:nvSpPr>
          <p:cNvPr id="1669169" name="Text Box 49"/>
          <p:cNvSpPr txBox="1">
            <a:spLocks noChangeArrowheads="1"/>
          </p:cNvSpPr>
          <p:nvPr/>
        </p:nvSpPr>
        <p:spPr bwMode="auto">
          <a:xfrm>
            <a:off x="468313" y="2997200"/>
            <a:ext cx="11525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zh-CN" altLang="en-US" sz="2400"/>
              <a:t>串行输入数据</a:t>
            </a:r>
            <a:endParaRPr kumimoji="1" lang="en-US" altLang="zh-CN" sz="2400"/>
          </a:p>
        </p:txBody>
      </p:sp>
      <p:sp>
        <p:nvSpPr>
          <p:cNvPr id="1669170" name="Text Box 50"/>
          <p:cNvSpPr txBox="1">
            <a:spLocks noChangeArrowheads="1"/>
          </p:cNvSpPr>
          <p:nvPr/>
        </p:nvSpPr>
        <p:spPr bwMode="auto">
          <a:xfrm>
            <a:off x="4284663" y="2528888"/>
            <a:ext cx="2052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1" lang="zh-CN" altLang="en-US" sz="2400"/>
              <a:t>并行输出数据</a:t>
            </a:r>
            <a:endParaRPr kumimoji="1" lang="en-US" altLang="zh-CN" sz="2400"/>
          </a:p>
        </p:txBody>
      </p:sp>
      <p:sp>
        <p:nvSpPr>
          <p:cNvPr id="1669171" name="AutoShape 51"/>
          <p:cNvSpPr>
            <a:spLocks/>
          </p:cNvSpPr>
          <p:nvPr/>
        </p:nvSpPr>
        <p:spPr bwMode="auto">
          <a:xfrm rot="5400000">
            <a:off x="5219701" y="549275"/>
            <a:ext cx="252412" cy="5221287"/>
          </a:xfrm>
          <a:prstGeom prst="leftBrace">
            <a:avLst>
              <a:gd name="adj1" fmla="val 8800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grpSp>
        <p:nvGrpSpPr>
          <p:cNvPr id="14385" name="Group 52"/>
          <p:cNvGrpSpPr>
            <a:grpSpLocks/>
          </p:cNvGrpSpPr>
          <p:nvPr/>
        </p:nvGrpSpPr>
        <p:grpSpPr bwMode="auto">
          <a:xfrm>
            <a:off x="3384550" y="4508500"/>
            <a:ext cx="131763" cy="231775"/>
            <a:chOff x="1096" y="2853"/>
            <a:chExt cx="43" cy="96"/>
          </a:xfrm>
        </p:grpSpPr>
        <p:sp>
          <p:nvSpPr>
            <p:cNvPr id="14392" name="Line 53"/>
            <p:cNvSpPr>
              <a:spLocks noChangeShapeType="1"/>
            </p:cNvSpPr>
            <p:nvPr/>
          </p:nvSpPr>
          <p:spPr bwMode="auto">
            <a:xfrm>
              <a:off x="1096" y="2853"/>
              <a:ext cx="43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3" name="Line 54"/>
            <p:cNvSpPr>
              <a:spLocks noChangeShapeType="1"/>
            </p:cNvSpPr>
            <p:nvPr/>
          </p:nvSpPr>
          <p:spPr bwMode="auto">
            <a:xfrm flipH="1">
              <a:off x="1096" y="2901"/>
              <a:ext cx="43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86" name="Group 55"/>
          <p:cNvGrpSpPr>
            <a:grpSpLocks/>
          </p:cNvGrpSpPr>
          <p:nvPr/>
        </p:nvGrpSpPr>
        <p:grpSpPr bwMode="auto">
          <a:xfrm>
            <a:off x="5040313" y="4492625"/>
            <a:ext cx="131762" cy="231775"/>
            <a:chOff x="1096" y="2853"/>
            <a:chExt cx="43" cy="96"/>
          </a:xfrm>
        </p:grpSpPr>
        <p:sp>
          <p:nvSpPr>
            <p:cNvPr id="14390" name="Line 56"/>
            <p:cNvSpPr>
              <a:spLocks noChangeShapeType="1"/>
            </p:cNvSpPr>
            <p:nvPr/>
          </p:nvSpPr>
          <p:spPr bwMode="auto">
            <a:xfrm>
              <a:off x="1096" y="2853"/>
              <a:ext cx="43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1" name="Line 57"/>
            <p:cNvSpPr>
              <a:spLocks noChangeShapeType="1"/>
            </p:cNvSpPr>
            <p:nvPr/>
          </p:nvSpPr>
          <p:spPr bwMode="auto">
            <a:xfrm flipH="1">
              <a:off x="1096" y="2901"/>
              <a:ext cx="43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87" name="Group 58"/>
          <p:cNvGrpSpPr>
            <a:grpSpLocks/>
          </p:cNvGrpSpPr>
          <p:nvPr/>
        </p:nvGrpSpPr>
        <p:grpSpPr bwMode="auto">
          <a:xfrm>
            <a:off x="6696075" y="4492625"/>
            <a:ext cx="131763" cy="231775"/>
            <a:chOff x="1096" y="2853"/>
            <a:chExt cx="43" cy="96"/>
          </a:xfrm>
        </p:grpSpPr>
        <p:sp>
          <p:nvSpPr>
            <p:cNvPr id="14388" name="Line 59"/>
            <p:cNvSpPr>
              <a:spLocks noChangeShapeType="1"/>
            </p:cNvSpPr>
            <p:nvPr/>
          </p:nvSpPr>
          <p:spPr bwMode="auto">
            <a:xfrm>
              <a:off x="1096" y="2853"/>
              <a:ext cx="43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9" name="Line 60"/>
            <p:cNvSpPr>
              <a:spLocks noChangeShapeType="1"/>
            </p:cNvSpPr>
            <p:nvPr/>
          </p:nvSpPr>
          <p:spPr bwMode="auto">
            <a:xfrm flipH="1">
              <a:off x="1096" y="2901"/>
              <a:ext cx="43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A1050AD-B11B-4302-A4BB-FBF36667B942}" type="datetime1"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2021/11/1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5363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</a:t>
            </a:r>
            <a:r>
              <a:rPr kumimoji="1"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时序逻辑电路(</a:t>
            </a:r>
            <a:r>
              <a:rPr kumimoji="1"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3)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A58ED5E-C677-453D-BF5E-4ABF995A94C9}" type="slidenum"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9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工作波形图</a:t>
            </a:r>
          </a:p>
        </p:txBody>
      </p:sp>
      <p:sp>
        <p:nvSpPr>
          <p:cNvPr id="1670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8775" y="1700213"/>
            <a:ext cx="3276600" cy="4608512"/>
          </a:xfrm>
        </p:spPr>
        <p:txBody>
          <a:bodyPr/>
          <a:lstStyle/>
          <a:p>
            <a:r>
              <a:rPr kumimoji="1" lang="zh-CN" altLang="en-US"/>
              <a:t>设</a:t>
            </a:r>
            <a:r>
              <a:rPr kumimoji="1" lang="en-US" altLang="zh-CN"/>
              <a:t>D</a:t>
            </a:r>
            <a:r>
              <a:rPr kumimoji="1" lang="en-US" altLang="zh-CN" sz="1600"/>
              <a:t>SI</a:t>
            </a:r>
            <a:r>
              <a:rPr kumimoji="1" lang="en-US" altLang="zh-CN"/>
              <a:t> =1011</a:t>
            </a:r>
            <a:r>
              <a:rPr kumimoji="1" lang="zh-CN" altLang="en-US"/>
              <a:t>，从高位开始输入</a:t>
            </a:r>
            <a:endParaRPr lang="zh-CN" altLang="en-US" sz="3200"/>
          </a:p>
          <a:p>
            <a:r>
              <a:rPr lang="zh-CN" altLang="en-US"/>
              <a:t>每来一个</a:t>
            </a:r>
            <a:r>
              <a:rPr lang="en-US" altLang="zh-CN"/>
              <a:t>CP</a:t>
            </a:r>
            <a:r>
              <a:rPr lang="zh-CN" altLang="en-US"/>
              <a:t>脉冲</a:t>
            </a:r>
          </a:p>
          <a:p>
            <a:pPr lvl="1"/>
            <a:r>
              <a:rPr lang="en-US" altLang="zh-CN"/>
              <a:t>D</a:t>
            </a:r>
            <a:r>
              <a:rPr lang="en-US" altLang="zh-CN" sz="1800"/>
              <a:t>SI</a:t>
            </a:r>
            <a:r>
              <a:rPr lang="zh-CN" altLang="en-US"/>
              <a:t>移入</a:t>
            </a:r>
            <a:r>
              <a:rPr lang="en-US" altLang="zh-CN"/>
              <a:t>Q</a:t>
            </a:r>
            <a:r>
              <a:rPr lang="en-US" altLang="zh-CN" sz="1800"/>
              <a:t>0</a:t>
            </a:r>
          </a:p>
          <a:p>
            <a:pPr lvl="1"/>
            <a:r>
              <a:rPr lang="en-US" altLang="zh-CN"/>
              <a:t>Q</a:t>
            </a:r>
            <a:r>
              <a:rPr lang="en-US" altLang="zh-CN" sz="1800"/>
              <a:t>0</a:t>
            </a:r>
            <a:r>
              <a:rPr lang="zh-CN" altLang="en-US"/>
              <a:t>移入</a:t>
            </a:r>
            <a:r>
              <a:rPr lang="en-US" altLang="zh-CN"/>
              <a:t>Q</a:t>
            </a:r>
            <a:r>
              <a:rPr lang="en-US" altLang="zh-CN" sz="1800"/>
              <a:t>1</a:t>
            </a:r>
            <a:endParaRPr lang="en-US" altLang="zh-CN"/>
          </a:p>
          <a:p>
            <a:pPr lvl="1"/>
            <a:endParaRPr lang="en-US" altLang="zh-CN" sz="2000"/>
          </a:p>
          <a:p>
            <a:pPr lvl="1"/>
            <a:r>
              <a:rPr lang="en-US" altLang="zh-CN"/>
              <a:t>Q</a:t>
            </a:r>
            <a:r>
              <a:rPr lang="en-US" altLang="zh-CN" sz="1800"/>
              <a:t>2</a:t>
            </a:r>
            <a:r>
              <a:rPr lang="zh-CN" altLang="en-US"/>
              <a:t>移入</a:t>
            </a:r>
            <a:r>
              <a:rPr lang="en-US" altLang="zh-CN"/>
              <a:t>Q</a:t>
            </a:r>
            <a:r>
              <a:rPr lang="en-US" altLang="zh-CN" sz="1800"/>
              <a:t>3</a:t>
            </a:r>
          </a:p>
          <a:p>
            <a:r>
              <a:rPr kumimoji="1" lang="zh-CN" altLang="en-US"/>
              <a:t>经过</a:t>
            </a:r>
            <a:r>
              <a:rPr kumimoji="1" lang="en-US" altLang="zh-CN"/>
              <a:t>4</a:t>
            </a:r>
            <a:r>
              <a:rPr kumimoji="1" lang="zh-CN" altLang="en-US"/>
              <a:t>个</a:t>
            </a:r>
            <a:r>
              <a:rPr kumimoji="1" lang="en-US" altLang="zh-CN"/>
              <a:t>CP</a:t>
            </a:r>
            <a:r>
              <a:rPr kumimoji="1" lang="zh-CN" altLang="en-US"/>
              <a:t>脉冲</a:t>
            </a:r>
            <a:r>
              <a:rPr kumimoji="1" lang="zh-CN" altLang="en-US" sz="2000"/>
              <a:t>，</a:t>
            </a:r>
            <a:r>
              <a:rPr kumimoji="1" lang="en-US" altLang="zh-CN"/>
              <a:t>Q</a:t>
            </a:r>
            <a:r>
              <a:rPr kumimoji="1" lang="en-US" altLang="zh-CN" sz="2000"/>
              <a:t>3 </a:t>
            </a:r>
            <a:r>
              <a:rPr kumimoji="1" lang="en-US" altLang="zh-CN"/>
              <a:t>~ Q</a:t>
            </a:r>
            <a:r>
              <a:rPr kumimoji="1" lang="en-US" altLang="zh-CN" sz="2000"/>
              <a:t>0</a:t>
            </a:r>
            <a:r>
              <a:rPr kumimoji="1" lang="en-US" altLang="zh-CN"/>
              <a:t> = 1011</a:t>
            </a:r>
            <a:r>
              <a:rPr kumimoji="1" lang="zh-CN" altLang="en-US"/>
              <a:t>， </a:t>
            </a:r>
            <a:r>
              <a:rPr kumimoji="1" lang="en-US" altLang="zh-CN"/>
              <a:t>D</a:t>
            </a:r>
            <a:r>
              <a:rPr kumimoji="1" lang="en-US" altLang="zh-CN" sz="1600"/>
              <a:t>SO</a:t>
            </a:r>
            <a:r>
              <a:rPr kumimoji="1" lang="zh-CN" altLang="en-US"/>
              <a:t>开始复现</a:t>
            </a:r>
            <a:r>
              <a:rPr kumimoji="1" lang="en-US" altLang="zh-CN"/>
              <a:t>D</a:t>
            </a:r>
            <a:r>
              <a:rPr kumimoji="1" lang="en-US" altLang="zh-CN" sz="1600"/>
              <a:t>SI</a:t>
            </a:r>
            <a:endParaRPr kumimoji="1" lang="zh-CN" altLang="en-US" sz="1600"/>
          </a:p>
        </p:txBody>
      </p:sp>
      <p:sp>
        <p:nvSpPr>
          <p:cNvPr id="15367" name="Text Box 4"/>
          <p:cNvSpPr txBox="1">
            <a:spLocks noChangeArrowheads="1"/>
          </p:cNvSpPr>
          <p:nvPr/>
        </p:nvSpPr>
        <p:spPr bwMode="auto">
          <a:xfrm>
            <a:off x="4716463" y="2408238"/>
            <a:ext cx="3824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1         0            1            1           0</a:t>
            </a:r>
          </a:p>
        </p:txBody>
      </p:sp>
      <p:sp>
        <p:nvSpPr>
          <p:cNvPr id="15368" name="Text Box 5"/>
          <p:cNvSpPr txBox="1">
            <a:spLocks noChangeArrowheads="1"/>
          </p:cNvSpPr>
          <p:nvPr/>
        </p:nvSpPr>
        <p:spPr bwMode="auto">
          <a:xfrm>
            <a:off x="4730750" y="3021013"/>
            <a:ext cx="361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0         1            0            1           1</a:t>
            </a:r>
          </a:p>
        </p:txBody>
      </p:sp>
      <p:sp>
        <p:nvSpPr>
          <p:cNvPr id="15369" name="Text Box 6"/>
          <p:cNvSpPr txBox="1">
            <a:spLocks noChangeArrowheads="1"/>
          </p:cNvSpPr>
          <p:nvPr/>
        </p:nvSpPr>
        <p:spPr bwMode="auto">
          <a:xfrm>
            <a:off x="4730750" y="3665538"/>
            <a:ext cx="361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0         0            1            0           1</a:t>
            </a:r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4730750" y="4311650"/>
            <a:ext cx="361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0         0            0            1           0</a:t>
            </a:r>
          </a:p>
        </p:txBody>
      </p:sp>
      <p:sp>
        <p:nvSpPr>
          <p:cNvPr id="15371" name="Text Box 8"/>
          <p:cNvSpPr txBox="1">
            <a:spLocks noChangeArrowheads="1"/>
          </p:cNvSpPr>
          <p:nvPr/>
        </p:nvSpPr>
        <p:spPr bwMode="auto">
          <a:xfrm>
            <a:off x="4730750" y="4983163"/>
            <a:ext cx="361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0         0            0            0           1</a:t>
            </a:r>
          </a:p>
        </p:txBody>
      </p:sp>
      <p:grpSp>
        <p:nvGrpSpPr>
          <p:cNvPr id="15372" name="Group 9"/>
          <p:cNvGrpSpPr>
            <a:grpSpLocks/>
          </p:cNvGrpSpPr>
          <p:nvPr/>
        </p:nvGrpSpPr>
        <p:grpSpPr bwMode="auto">
          <a:xfrm>
            <a:off x="4716463" y="1860550"/>
            <a:ext cx="3903662" cy="325438"/>
            <a:chOff x="2971" y="1366"/>
            <a:chExt cx="2459" cy="240"/>
          </a:xfrm>
        </p:grpSpPr>
        <p:sp>
          <p:nvSpPr>
            <p:cNvPr id="15423" name="Line 10"/>
            <p:cNvSpPr>
              <a:spLocks noChangeShapeType="1"/>
            </p:cNvSpPr>
            <p:nvPr/>
          </p:nvSpPr>
          <p:spPr bwMode="auto">
            <a:xfrm>
              <a:off x="2971" y="1606"/>
              <a:ext cx="2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4" name="Line 11"/>
            <p:cNvSpPr>
              <a:spLocks noChangeShapeType="1"/>
            </p:cNvSpPr>
            <p:nvPr/>
          </p:nvSpPr>
          <p:spPr bwMode="auto">
            <a:xfrm flipV="1">
              <a:off x="3235" y="136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5" name="Line 12"/>
            <p:cNvSpPr>
              <a:spLocks noChangeShapeType="1"/>
            </p:cNvSpPr>
            <p:nvPr/>
          </p:nvSpPr>
          <p:spPr bwMode="auto">
            <a:xfrm>
              <a:off x="3235" y="1366"/>
              <a:ext cx="3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6" name="Line 13"/>
            <p:cNvSpPr>
              <a:spLocks noChangeShapeType="1"/>
            </p:cNvSpPr>
            <p:nvPr/>
          </p:nvSpPr>
          <p:spPr bwMode="auto">
            <a:xfrm>
              <a:off x="3537" y="136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7" name="Line 14"/>
            <p:cNvSpPr>
              <a:spLocks noChangeShapeType="1"/>
            </p:cNvSpPr>
            <p:nvPr/>
          </p:nvSpPr>
          <p:spPr bwMode="auto">
            <a:xfrm>
              <a:off x="3537" y="1606"/>
              <a:ext cx="2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8" name="Line 15"/>
            <p:cNvSpPr>
              <a:spLocks noChangeShapeType="1"/>
            </p:cNvSpPr>
            <p:nvPr/>
          </p:nvSpPr>
          <p:spPr bwMode="auto">
            <a:xfrm flipV="1">
              <a:off x="3795" y="136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9" name="Line 16"/>
            <p:cNvSpPr>
              <a:spLocks noChangeShapeType="1"/>
            </p:cNvSpPr>
            <p:nvPr/>
          </p:nvSpPr>
          <p:spPr bwMode="auto">
            <a:xfrm>
              <a:off x="3795" y="1366"/>
              <a:ext cx="3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0" name="Line 17"/>
            <p:cNvSpPr>
              <a:spLocks noChangeShapeType="1"/>
            </p:cNvSpPr>
            <p:nvPr/>
          </p:nvSpPr>
          <p:spPr bwMode="auto">
            <a:xfrm>
              <a:off x="4096" y="136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1" name="Line 18"/>
            <p:cNvSpPr>
              <a:spLocks noChangeShapeType="1"/>
            </p:cNvSpPr>
            <p:nvPr/>
          </p:nvSpPr>
          <p:spPr bwMode="auto">
            <a:xfrm>
              <a:off x="4096" y="1606"/>
              <a:ext cx="2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2" name="Line 19"/>
            <p:cNvSpPr>
              <a:spLocks noChangeShapeType="1"/>
            </p:cNvSpPr>
            <p:nvPr/>
          </p:nvSpPr>
          <p:spPr bwMode="auto">
            <a:xfrm flipV="1">
              <a:off x="4354" y="136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3" name="Line 20"/>
            <p:cNvSpPr>
              <a:spLocks noChangeShapeType="1"/>
            </p:cNvSpPr>
            <p:nvPr/>
          </p:nvSpPr>
          <p:spPr bwMode="auto">
            <a:xfrm>
              <a:off x="4354" y="1366"/>
              <a:ext cx="3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4" name="Line 21"/>
            <p:cNvSpPr>
              <a:spLocks noChangeShapeType="1"/>
            </p:cNvSpPr>
            <p:nvPr/>
          </p:nvSpPr>
          <p:spPr bwMode="auto">
            <a:xfrm>
              <a:off x="4655" y="136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5" name="Line 22"/>
            <p:cNvSpPr>
              <a:spLocks noChangeShapeType="1"/>
            </p:cNvSpPr>
            <p:nvPr/>
          </p:nvSpPr>
          <p:spPr bwMode="auto">
            <a:xfrm>
              <a:off x="4655" y="1606"/>
              <a:ext cx="2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6" name="Line 23"/>
            <p:cNvSpPr>
              <a:spLocks noChangeShapeType="1"/>
            </p:cNvSpPr>
            <p:nvPr/>
          </p:nvSpPr>
          <p:spPr bwMode="auto">
            <a:xfrm flipV="1">
              <a:off x="4913" y="136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7" name="Line 24"/>
            <p:cNvSpPr>
              <a:spLocks noChangeShapeType="1"/>
            </p:cNvSpPr>
            <p:nvPr/>
          </p:nvSpPr>
          <p:spPr bwMode="auto">
            <a:xfrm>
              <a:off x="4913" y="1366"/>
              <a:ext cx="3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8" name="Line 25"/>
            <p:cNvSpPr>
              <a:spLocks noChangeShapeType="1"/>
            </p:cNvSpPr>
            <p:nvPr/>
          </p:nvSpPr>
          <p:spPr bwMode="auto">
            <a:xfrm>
              <a:off x="5215" y="136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9" name="Line 26"/>
            <p:cNvSpPr>
              <a:spLocks noChangeShapeType="1"/>
            </p:cNvSpPr>
            <p:nvPr/>
          </p:nvSpPr>
          <p:spPr bwMode="auto">
            <a:xfrm>
              <a:off x="5215" y="1606"/>
              <a:ext cx="21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73" name="Line 27"/>
          <p:cNvSpPr>
            <a:spLocks noChangeShapeType="1"/>
          </p:cNvSpPr>
          <p:nvPr/>
        </p:nvSpPr>
        <p:spPr bwMode="auto">
          <a:xfrm>
            <a:off x="4725988" y="2454275"/>
            <a:ext cx="546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4" name="Line 28"/>
          <p:cNvSpPr>
            <a:spLocks noChangeShapeType="1"/>
          </p:cNvSpPr>
          <p:nvPr/>
        </p:nvSpPr>
        <p:spPr bwMode="auto">
          <a:xfrm>
            <a:off x="5272088" y="2454275"/>
            <a:ext cx="0" cy="3635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5" name="Line 29"/>
          <p:cNvSpPr>
            <a:spLocks noChangeShapeType="1"/>
          </p:cNvSpPr>
          <p:nvPr/>
        </p:nvSpPr>
        <p:spPr bwMode="auto">
          <a:xfrm>
            <a:off x="5272088" y="2817813"/>
            <a:ext cx="9921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6" name="Line 30"/>
          <p:cNvSpPr>
            <a:spLocks noChangeShapeType="1"/>
          </p:cNvSpPr>
          <p:nvPr/>
        </p:nvSpPr>
        <p:spPr bwMode="auto">
          <a:xfrm flipV="1">
            <a:off x="6264275" y="2454275"/>
            <a:ext cx="0" cy="3635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7" name="Line 31"/>
          <p:cNvSpPr>
            <a:spLocks noChangeShapeType="1"/>
          </p:cNvSpPr>
          <p:nvPr/>
        </p:nvSpPr>
        <p:spPr bwMode="auto">
          <a:xfrm>
            <a:off x="6264275" y="2454275"/>
            <a:ext cx="16716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8" name="Line 32"/>
          <p:cNvSpPr>
            <a:spLocks noChangeShapeType="1"/>
          </p:cNvSpPr>
          <p:nvPr/>
        </p:nvSpPr>
        <p:spPr bwMode="auto">
          <a:xfrm>
            <a:off x="7935913" y="2454275"/>
            <a:ext cx="0" cy="3635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9" name="Line 33"/>
          <p:cNvSpPr>
            <a:spLocks noChangeShapeType="1"/>
          </p:cNvSpPr>
          <p:nvPr/>
        </p:nvSpPr>
        <p:spPr bwMode="auto">
          <a:xfrm>
            <a:off x="7935913" y="2817813"/>
            <a:ext cx="6842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0" name="Line 34"/>
          <p:cNvSpPr>
            <a:spLocks noChangeShapeType="1"/>
          </p:cNvSpPr>
          <p:nvPr/>
        </p:nvSpPr>
        <p:spPr bwMode="auto">
          <a:xfrm>
            <a:off x="5135563" y="2271713"/>
            <a:ext cx="0" cy="3186112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1" name="Line 35"/>
          <p:cNvSpPr>
            <a:spLocks noChangeShapeType="1"/>
          </p:cNvSpPr>
          <p:nvPr/>
        </p:nvSpPr>
        <p:spPr bwMode="auto">
          <a:xfrm>
            <a:off x="6024563" y="2271713"/>
            <a:ext cx="0" cy="3186112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2" name="Line 36"/>
          <p:cNvSpPr>
            <a:spLocks noChangeShapeType="1"/>
          </p:cNvSpPr>
          <p:nvPr/>
        </p:nvSpPr>
        <p:spPr bwMode="auto">
          <a:xfrm>
            <a:off x="6911975" y="2271713"/>
            <a:ext cx="0" cy="3186112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3" name="Line 37"/>
          <p:cNvSpPr>
            <a:spLocks noChangeShapeType="1"/>
          </p:cNvSpPr>
          <p:nvPr/>
        </p:nvSpPr>
        <p:spPr bwMode="auto">
          <a:xfrm>
            <a:off x="7799388" y="2271713"/>
            <a:ext cx="0" cy="3186112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384" name="Group 38"/>
          <p:cNvGrpSpPr>
            <a:grpSpLocks/>
          </p:cNvGrpSpPr>
          <p:nvPr/>
        </p:nvGrpSpPr>
        <p:grpSpPr bwMode="auto">
          <a:xfrm>
            <a:off x="4716463" y="3090863"/>
            <a:ext cx="3903662" cy="363537"/>
            <a:chOff x="2971" y="2038"/>
            <a:chExt cx="2459" cy="192"/>
          </a:xfrm>
        </p:grpSpPr>
        <p:sp>
          <p:nvSpPr>
            <p:cNvPr id="15416" name="Line 39"/>
            <p:cNvSpPr>
              <a:spLocks noChangeShapeType="1"/>
            </p:cNvSpPr>
            <p:nvPr/>
          </p:nvSpPr>
          <p:spPr bwMode="auto">
            <a:xfrm>
              <a:off x="2971" y="2230"/>
              <a:ext cx="2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7" name="Line 40"/>
            <p:cNvSpPr>
              <a:spLocks noChangeShapeType="1"/>
            </p:cNvSpPr>
            <p:nvPr/>
          </p:nvSpPr>
          <p:spPr bwMode="auto">
            <a:xfrm flipV="1">
              <a:off x="3229" y="203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8" name="Line 41"/>
            <p:cNvSpPr>
              <a:spLocks noChangeShapeType="1"/>
            </p:cNvSpPr>
            <p:nvPr/>
          </p:nvSpPr>
          <p:spPr bwMode="auto">
            <a:xfrm>
              <a:off x="3235" y="2038"/>
              <a:ext cx="5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9" name="Line 42"/>
            <p:cNvSpPr>
              <a:spLocks noChangeShapeType="1"/>
            </p:cNvSpPr>
            <p:nvPr/>
          </p:nvSpPr>
          <p:spPr bwMode="auto">
            <a:xfrm>
              <a:off x="3795" y="203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0" name="Line 43"/>
            <p:cNvSpPr>
              <a:spLocks noChangeShapeType="1"/>
            </p:cNvSpPr>
            <p:nvPr/>
          </p:nvSpPr>
          <p:spPr bwMode="auto">
            <a:xfrm>
              <a:off x="3795" y="2230"/>
              <a:ext cx="5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1" name="Line 44"/>
            <p:cNvSpPr>
              <a:spLocks noChangeShapeType="1"/>
            </p:cNvSpPr>
            <p:nvPr/>
          </p:nvSpPr>
          <p:spPr bwMode="auto">
            <a:xfrm flipV="1">
              <a:off x="4354" y="203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2" name="Line 45"/>
            <p:cNvSpPr>
              <a:spLocks noChangeShapeType="1"/>
            </p:cNvSpPr>
            <p:nvPr/>
          </p:nvSpPr>
          <p:spPr bwMode="auto">
            <a:xfrm>
              <a:off x="4354" y="2038"/>
              <a:ext cx="10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385" name="Group 46"/>
          <p:cNvGrpSpPr>
            <a:grpSpLocks/>
          </p:cNvGrpSpPr>
          <p:nvPr/>
        </p:nvGrpSpPr>
        <p:grpSpPr bwMode="auto">
          <a:xfrm>
            <a:off x="4725988" y="3727450"/>
            <a:ext cx="3894137" cy="365125"/>
            <a:chOff x="2977" y="2374"/>
            <a:chExt cx="2453" cy="192"/>
          </a:xfrm>
        </p:grpSpPr>
        <p:sp>
          <p:nvSpPr>
            <p:cNvPr id="15409" name="Line 47"/>
            <p:cNvSpPr>
              <a:spLocks noChangeShapeType="1"/>
            </p:cNvSpPr>
            <p:nvPr/>
          </p:nvSpPr>
          <p:spPr bwMode="auto">
            <a:xfrm>
              <a:off x="2977" y="2566"/>
              <a:ext cx="8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0" name="Line 48"/>
            <p:cNvSpPr>
              <a:spLocks noChangeShapeType="1"/>
            </p:cNvSpPr>
            <p:nvPr/>
          </p:nvSpPr>
          <p:spPr bwMode="auto">
            <a:xfrm flipV="1">
              <a:off x="3795" y="237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1" name="Line 49"/>
            <p:cNvSpPr>
              <a:spLocks noChangeShapeType="1"/>
            </p:cNvSpPr>
            <p:nvPr/>
          </p:nvSpPr>
          <p:spPr bwMode="auto">
            <a:xfrm>
              <a:off x="3795" y="2374"/>
              <a:ext cx="5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2" name="Line 50"/>
            <p:cNvSpPr>
              <a:spLocks noChangeShapeType="1"/>
            </p:cNvSpPr>
            <p:nvPr/>
          </p:nvSpPr>
          <p:spPr bwMode="auto">
            <a:xfrm>
              <a:off x="4354" y="237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3" name="Line 51"/>
            <p:cNvSpPr>
              <a:spLocks noChangeShapeType="1"/>
            </p:cNvSpPr>
            <p:nvPr/>
          </p:nvSpPr>
          <p:spPr bwMode="auto">
            <a:xfrm>
              <a:off x="4354" y="2566"/>
              <a:ext cx="5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4" name="Line 52"/>
            <p:cNvSpPr>
              <a:spLocks noChangeShapeType="1"/>
            </p:cNvSpPr>
            <p:nvPr/>
          </p:nvSpPr>
          <p:spPr bwMode="auto">
            <a:xfrm flipV="1">
              <a:off x="4913" y="237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5" name="Line 53"/>
            <p:cNvSpPr>
              <a:spLocks noChangeShapeType="1"/>
            </p:cNvSpPr>
            <p:nvPr/>
          </p:nvSpPr>
          <p:spPr bwMode="auto">
            <a:xfrm>
              <a:off x="4913" y="2374"/>
              <a:ext cx="5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386" name="Group 54"/>
          <p:cNvGrpSpPr>
            <a:grpSpLocks/>
          </p:cNvGrpSpPr>
          <p:nvPr/>
        </p:nvGrpSpPr>
        <p:grpSpPr bwMode="auto">
          <a:xfrm>
            <a:off x="4725988" y="4365625"/>
            <a:ext cx="3894137" cy="363538"/>
            <a:chOff x="2977" y="2710"/>
            <a:chExt cx="2453" cy="192"/>
          </a:xfrm>
        </p:grpSpPr>
        <p:sp>
          <p:nvSpPr>
            <p:cNvPr id="15404" name="Line 55"/>
            <p:cNvSpPr>
              <a:spLocks noChangeShapeType="1"/>
            </p:cNvSpPr>
            <p:nvPr/>
          </p:nvSpPr>
          <p:spPr bwMode="auto">
            <a:xfrm>
              <a:off x="2977" y="2902"/>
              <a:ext cx="137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5" name="Line 56"/>
            <p:cNvSpPr>
              <a:spLocks noChangeShapeType="1"/>
            </p:cNvSpPr>
            <p:nvPr/>
          </p:nvSpPr>
          <p:spPr bwMode="auto">
            <a:xfrm flipV="1">
              <a:off x="4354" y="271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6" name="Line 57"/>
            <p:cNvSpPr>
              <a:spLocks noChangeShapeType="1"/>
            </p:cNvSpPr>
            <p:nvPr/>
          </p:nvSpPr>
          <p:spPr bwMode="auto">
            <a:xfrm>
              <a:off x="4354" y="2710"/>
              <a:ext cx="5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7" name="Line 58"/>
            <p:cNvSpPr>
              <a:spLocks noChangeShapeType="1"/>
            </p:cNvSpPr>
            <p:nvPr/>
          </p:nvSpPr>
          <p:spPr bwMode="auto">
            <a:xfrm>
              <a:off x="4913" y="271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8" name="Line 59"/>
            <p:cNvSpPr>
              <a:spLocks noChangeShapeType="1"/>
            </p:cNvSpPr>
            <p:nvPr/>
          </p:nvSpPr>
          <p:spPr bwMode="auto">
            <a:xfrm>
              <a:off x="4913" y="2902"/>
              <a:ext cx="5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387" name="Group 60"/>
          <p:cNvGrpSpPr>
            <a:grpSpLocks/>
          </p:cNvGrpSpPr>
          <p:nvPr/>
        </p:nvGrpSpPr>
        <p:grpSpPr bwMode="auto">
          <a:xfrm>
            <a:off x="4725988" y="5002213"/>
            <a:ext cx="3894137" cy="455612"/>
            <a:chOff x="2977" y="3046"/>
            <a:chExt cx="2453" cy="240"/>
          </a:xfrm>
        </p:grpSpPr>
        <p:sp>
          <p:nvSpPr>
            <p:cNvPr id="15401" name="Line 61"/>
            <p:cNvSpPr>
              <a:spLocks noChangeShapeType="1"/>
            </p:cNvSpPr>
            <p:nvPr/>
          </p:nvSpPr>
          <p:spPr bwMode="auto">
            <a:xfrm>
              <a:off x="2977" y="3286"/>
              <a:ext cx="19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2" name="Line 62"/>
            <p:cNvSpPr>
              <a:spLocks noChangeShapeType="1"/>
            </p:cNvSpPr>
            <p:nvPr/>
          </p:nvSpPr>
          <p:spPr bwMode="auto">
            <a:xfrm flipV="1">
              <a:off x="4913" y="304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3" name="Line 63"/>
            <p:cNvSpPr>
              <a:spLocks noChangeShapeType="1"/>
            </p:cNvSpPr>
            <p:nvPr/>
          </p:nvSpPr>
          <p:spPr bwMode="auto">
            <a:xfrm>
              <a:off x="4913" y="3046"/>
              <a:ext cx="5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88" name="Text Box 64"/>
          <p:cNvSpPr txBox="1">
            <a:spLocks noChangeArrowheads="1"/>
          </p:cNvSpPr>
          <p:nvPr/>
        </p:nvSpPr>
        <p:spPr bwMode="auto">
          <a:xfrm>
            <a:off x="4048125" y="1773238"/>
            <a:ext cx="523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CP</a:t>
            </a:r>
          </a:p>
        </p:txBody>
      </p:sp>
      <p:sp>
        <p:nvSpPr>
          <p:cNvPr id="15389" name="Text Box 65"/>
          <p:cNvSpPr txBox="1">
            <a:spLocks noChangeArrowheads="1"/>
          </p:cNvSpPr>
          <p:nvPr/>
        </p:nvSpPr>
        <p:spPr bwMode="auto">
          <a:xfrm>
            <a:off x="4103688" y="2417763"/>
            <a:ext cx="523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D</a:t>
            </a:r>
            <a:r>
              <a:rPr kumimoji="1" lang="en-US" altLang="zh-CN" sz="2000" baseline="-25000">
                <a:ea typeface="楷体_GB2312" pitchFamily="49" charset="-122"/>
              </a:rPr>
              <a:t>SI</a:t>
            </a:r>
          </a:p>
        </p:txBody>
      </p:sp>
      <p:sp>
        <p:nvSpPr>
          <p:cNvPr id="15390" name="Text Box 66"/>
          <p:cNvSpPr txBox="1">
            <a:spLocks noChangeArrowheads="1"/>
          </p:cNvSpPr>
          <p:nvPr/>
        </p:nvSpPr>
        <p:spPr bwMode="auto">
          <a:xfrm>
            <a:off x="4103688" y="2992438"/>
            <a:ext cx="463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Q</a:t>
            </a:r>
            <a:r>
              <a:rPr kumimoji="1" lang="en-US" altLang="zh-CN" sz="2000" baseline="-25000">
                <a:ea typeface="楷体_GB2312" pitchFamily="49" charset="-122"/>
              </a:rPr>
              <a:t>0</a:t>
            </a:r>
          </a:p>
        </p:txBody>
      </p:sp>
      <p:sp>
        <p:nvSpPr>
          <p:cNvPr id="15391" name="Text Box 67"/>
          <p:cNvSpPr txBox="1">
            <a:spLocks noChangeArrowheads="1"/>
          </p:cNvSpPr>
          <p:nvPr/>
        </p:nvSpPr>
        <p:spPr bwMode="auto">
          <a:xfrm>
            <a:off x="4121150" y="3629025"/>
            <a:ext cx="463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Q</a:t>
            </a:r>
            <a:r>
              <a:rPr kumimoji="1" lang="en-US" altLang="zh-CN" sz="2000" baseline="-25000">
                <a:ea typeface="楷体_GB2312" pitchFamily="49" charset="-122"/>
              </a:rPr>
              <a:t>1</a:t>
            </a:r>
          </a:p>
        </p:txBody>
      </p:sp>
      <p:sp>
        <p:nvSpPr>
          <p:cNvPr id="15392" name="Text Box 68"/>
          <p:cNvSpPr txBox="1">
            <a:spLocks noChangeArrowheads="1"/>
          </p:cNvSpPr>
          <p:nvPr/>
        </p:nvSpPr>
        <p:spPr bwMode="auto">
          <a:xfrm>
            <a:off x="4138613" y="4267200"/>
            <a:ext cx="463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Q</a:t>
            </a:r>
            <a:r>
              <a:rPr kumimoji="1" lang="en-US" altLang="zh-CN" sz="2000" baseline="-25000">
                <a:ea typeface="楷体_GB2312" pitchFamily="49" charset="-122"/>
              </a:rPr>
              <a:t>2</a:t>
            </a:r>
          </a:p>
        </p:txBody>
      </p:sp>
      <p:sp>
        <p:nvSpPr>
          <p:cNvPr id="15393" name="Text Box 69"/>
          <p:cNvSpPr txBox="1">
            <a:spLocks noChangeArrowheads="1"/>
          </p:cNvSpPr>
          <p:nvPr/>
        </p:nvSpPr>
        <p:spPr bwMode="auto">
          <a:xfrm>
            <a:off x="3665538" y="4956175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Q</a:t>
            </a:r>
            <a:r>
              <a:rPr kumimoji="1" lang="en-US" altLang="zh-CN" sz="2000" baseline="-25000">
                <a:ea typeface="楷体_GB2312" pitchFamily="49" charset="-122"/>
              </a:rPr>
              <a:t>3</a:t>
            </a:r>
            <a:r>
              <a:rPr kumimoji="1" lang="en-US" altLang="zh-CN" sz="1800" baseline="-25000">
                <a:ea typeface="楷体_GB2312" pitchFamily="49" charset="-122"/>
              </a:rPr>
              <a:t> </a:t>
            </a:r>
            <a:r>
              <a:rPr kumimoji="1" lang="en-US" altLang="zh-CN" sz="2000">
                <a:ea typeface="楷体_GB2312" pitchFamily="49" charset="-122"/>
              </a:rPr>
              <a:t>/</a:t>
            </a:r>
            <a:r>
              <a:rPr kumimoji="1" lang="en-US" altLang="zh-CN" sz="1200">
                <a:ea typeface="楷体_GB2312" pitchFamily="49" charset="-122"/>
              </a:rPr>
              <a:t> </a:t>
            </a:r>
            <a:r>
              <a:rPr kumimoji="1" lang="en-US" altLang="zh-CN" sz="2000">
                <a:ea typeface="楷体_GB2312" pitchFamily="49" charset="-122"/>
              </a:rPr>
              <a:t>D</a:t>
            </a:r>
            <a:r>
              <a:rPr kumimoji="1" lang="en-US" altLang="zh-CN" sz="2000" baseline="-15000">
                <a:ea typeface="楷体_GB2312" pitchFamily="49" charset="-122"/>
              </a:rPr>
              <a:t>SO</a:t>
            </a:r>
            <a:endParaRPr kumimoji="1" lang="en-US" altLang="zh-CN" sz="2000">
              <a:ea typeface="楷体_GB2312" pitchFamily="49" charset="-122"/>
            </a:endParaRPr>
          </a:p>
        </p:txBody>
      </p:sp>
      <p:sp>
        <p:nvSpPr>
          <p:cNvPr id="1670214" name="Line 70"/>
          <p:cNvSpPr>
            <a:spLocks noChangeShapeType="1"/>
          </p:cNvSpPr>
          <p:nvPr/>
        </p:nvSpPr>
        <p:spPr bwMode="auto">
          <a:xfrm>
            <a:off x="5256213" y="3322638"/>
            <a:ext cx="2376487" cy="1763712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5" name="Line 71"/>
          <p:cNvSpPr>
            <a:spLocks noChangeShapeType="1"/>
          </p:cNvSpPr>
          <p:nvPr/>
        </p:nvSpPr>
        <p:spPr bwMode="auto">
          <a:xfrm>
            <a:off x="4679950" y="5715000"/>
            <a:ext cx="3959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6" name="Text Box 72"/>
          <p:cNvSpPr txBox="1">
            <a:spLocks noChangeArrowheads="1"/>
          </p:cNvSpPr>
          <p:nvPr/>
        </p:nvSpPr>
        <p:spPr bwMode="auto">
          <a:xfrm>
            <a:off x="8407400" y="5756275"/>
            <a:ext cx="268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t</a:t>
            </a:r>
            <a:endParaRPr kumimoji="1" lang="en-US" altLang="zh-CN" sz="2000" baseline="-25000">
              <a:ea typeface="楷体_GB2312" pitchFamily="49" charset="-122"/>
            </a:endParaRPr>
          </a:p>
        </p:txBody>
      </p:sp>
      <p:sp>
        <p:nvSpPr>
          <p:cNvPr id="15397" name="Text Box 73"/>
          <p:cNvSpPr txBox="1">
            <a:spLocks noChangeArrowheads="1"/>
          </p:cNvSpPr>
          <p:nvPr/>
        </p:nvSpPr>
        <p:spPr bwMode="auto">
          <a:xfrm>
            <a:off x="4751388" y="5756275"/>
            <a:ext cx="4105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en-US" altLang="zh-CN" sz="2000">
                <a:ea typeface="楷体_GB2312" pitchFamily="49" charset="-122"/>
              </a:rPr>
              <a:t>0         1            2            3           4 </a:t>
            </a:r>
            <a:endParaRPr kumimoji="1" lang="en-US" altLang="zh-CN" sz="2000" baseline="-25000">
              <a:ea typeface="楷体_GB2312" pitchFamily="49" charset="-122"/>
            </a:endParaRPr>
          </a:p>
        </p:txBody>
      </p:sp>
      <p:sp>
        <p:nvSpPr>
          <p:cNvPr id="1670218" name="Rectangle 74"/>
          <p:cNvSpPr>
            <a:spLocks noChangeArrowheads="1"/>
          </p:cNvSpPr>
          <p:nvPr/>
        </p:nvSpPr>
        <p:spPr bwMode="auto">
          <a:xfrm>
            <a:off x="4716463" y="3063875"/>
            <a:ext cx="323850" cy="2322513"/>
          </a:xfrm>
          <a:prstGeom prst="rect">
            <a:avLst/>
          </a:prstGeom>
          <a:noFill/>
          <a:ln w="28575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670219" name="Rectangle 75"/>
          <p:cNvSpPr>
            <a:spLocks noChangeArrowheads="1"/>
          </p:cNvSpPr>
          <p:nvPr/>
        </p:nvSpPr>
        <p:spPr bwMode="auto">
          <a:xfrm>
            <a:off x="8027988" y="3108325"/>
            <a:ext cx="323850" cy="23225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670220" name="Rectangle 76"/>
          <p:cNvSpPr>
            <a:spLocks noChangeArrowheads="1"/>
          </p:cNvSpPr>
          <p:nvPr/>
        </p:nvSpPr>
        <p:spPr bwMode="auto">
          <a:xfrm>
            <a:off x="1141413" y="3908425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400">
                <a:latin typeface="Arial" panose="020B0604020202020204" pitchFamily="34" charset="0"/>
              </a:rPr>
              <a:t>…...</a:t>
            </a:r>
            <a:endParaRPr lang="zh-CN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0147" grpId="0" uiExpand="1" build="p"/>
      <p:bldP spid="1670214" grpId="0" animBg="1"/>
      <p:bldP spid="1670218" grpId="0" animBg="1"/>
      <p:bldP spid="1670219" grpId="0" animBg="1"/>
      <p:bldP spid="1670220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13</TotalTime>
  <Pages>0</Pages>
  <Words>975</Words>
  <Characters>0</Characters>
  <Application>Microsoft Macintosh PowerPoint</Application>
  <DocSecurity>0</DocSecurity>
  <PresentationFormat>全屏显示(4:3)</PresentationFormat>
  <Lines>0</Lines>
  <Paragraphs>365</Paragraphs>
  <Slides>17</Slides>
  <Notes>7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宋体</vt:lpstr>
      <vt:lpstr>Arial</vt:lpstr>
      <vt:lpstr>Cambria Math</vt:lpstr>
      <vt:lpstr>Courier New</vt:lpstr>
      <vt:lpstr>Times New Roman</vt:lpstr>
      <vt:lpstr>默认设计模板</vt:lpstr>
      <vt:lpstr>公式</vt:lpstr>
      <vt:lpstr>Picture</vt:lpstr>
      <vt:lpstr>模拟与数字电路 Analog and Digital Circuits</vt:lpstr>
      <vt:lpstr>内容提纲</vt:lpstr>
      <vt:lpstr>寄存器</vt:lpstr>
      <vt:lpstr>74x273</vt:lpstr>
      <vt:lpstr>74x374</vt:lpstr>
      <vt:lpstr>74x377</vt:lpstr>
      <vt:lpstr>移位寄存器</vt:lpstr>
      <vt:lpstr>单向移位寄存器</vt:lpstr>
      <vt:lpstr>工作波形图</vt:lpstr>
      <vt:lpstr>74x194</vt:lpstr>
      <vt:lpstr>触发器输入逻辑电路</vt:lpstr>
      <vt:lpstr>74x194 功能表 </vt:lpstr>
      <vt:lpstr>示例—移位寄存器扩展</vt:lpstr>
      <vt:lpstr>示例—实现序列检测</vt:lpstr>
      <vt:lpstr>作业</vt:lpstr>
      <vt:lpstr>The End</vt:lpstr>
      <vt:lpstr>彩蛋时间：电路板的（简易）制作</vt:lpstr>
    </vt:vector>
  </TitlesOfParts>
  <Company>ustc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第1章_计算机基础知识_概述</dc:title>
  <dc:creator>张俊霞</dc:creator>
  <cp:lastModifiedBy>Microsoft Office User</cp:lastModifiedBy>
  <cp:revision>388</cp:revision>
  <cp:lastPrinted>1900-01-04T05:08:28Z</cp:lastPrinted>
  <dcterms:created xsi:type="dcterms:W3CDTF">2004-01-05T23:56:53Z</dcterms:created>
  <dcterms:modified xsi:type="dcterms:W3CDTF">2021-11-01T03:09:37Z</dcterms:modified>
  <cp:category>16位微机原理与接口</cp:category>
</cp:coreProperties>
</file>